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306" r:id="rId6"/>
    <p:sldId id="281" r:id="rId7"/>
    <p:sldId id="273" r:id="rId8"/>
    <p:sldId id="289" r:id="rId9"/>
    <p:sldId id="298" r:id="rId10"/>
    <p:sldId id="278" r:id="rId11"/>
    <p:sldId id="276" r:id="rId12"/>
    <p:sldId id="292" r:id="rId13"/>
    <p:sldId id="307" r:id="rId14"/>
    <p:sldId id="308" r:id="rId15"/>
    <p:sldId id="284" r:id="rId16"/>
    <p:sldId id="296" r:id="rId17"/>
    <p:sldId id="295" r:id="rId18"/>
    <p:sldId id="309" r:id="rId19"/>
    <p:sldId id="290" r:id="rId20"/>
    <p:sldId id="302" r:id="rId21"/>
    <p:sldId id="310" r:id="rId22"/>
    <p:sldId id="291" r:id="rId23"/>
    <p:sldId id="305" r:id="rId24"/>
  </p:sldIdLst>
  <p:sldSz cx="12192000" cy="6858000"/>
  <p:notesSz cx="6858000" cy="9144000"/>
  <p:embeddedFontLst>
    <p:embeddedFont>
      <p:font typeface="Pretendard" panose="020B0600000101010101" charset="-127"/>
      <p:regular r:id="rId25"/>
      <p:bold r:id="rId26"/>
    </p:embeddedFont>
    <p:embeddedFont>
      <p:font typeface="Pretendard ExtraBold" panose="020B0600000101010101" charset="-127"/>
      <p:bold r:id="rId27"/>
    </p:embeddedFont>
    <p:embeddedFont>
      <p:font typeface="Cambria Math" panose="02040503050406030204" pitchFamily="18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B76"/>
    <a:srgbClr val="C3C3C3"/>
    <a:srgbClr val="FFFFFF"/>
    <a:srgbClr val="FF9900"/>
    <a:srgbClr val="1C658E"/>
    <a:srgbClr val="1A335C"/>
    <a:srgbClr val="FF6969"/>
    <a:srgbClr val="D4D8DD"/>
    <a:srgbClr val="6393CF"/>
    <a:srgbClr val="8B9BB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5383" autoAdjust="0"/>
  </p:normalViewPr>
  <p:slideViewPr>
    <p:cSldViewPr snapToGrid="0" showGuides="1">
      <p:cViewPr varScale="1">
        <p:scale>
          <a:sx n="89" d="100"/>
          <a:sy n="89" d="100"/>
        </p:scale>
        <p:origin x="40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7815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122749" y="2398775"/>
            <a:ext cx="9879629" cy="3076111"/>
            <a:chOff x="1122749" y="2331098"/>
            <a:chExt cx="9879629" cy="30761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122749" y="3283551"/>
              <a:ext cx="987962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착시 현상을 이용한 이미지 </a:t>
              </a:r>
              <a:endParaRPr lang="en-US" altLang="ko-KR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CAPTCHA </a:t>
              </a:r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프레임워크 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2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연구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F4C41-0A98-D106-40AF-352AE00CF7B0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953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착시 현상 이미지 생성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147C65-8A1F-88EC-43E4-B45F0286AD1B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19" name="그룹 4118">
            <a:extLst>
              <a:ext uri="{FF2B5EF4-FFF2-40B4-BE49-F238E27FC236}">
                <a16:creationId xmlns:a16="http://schemas.microsoft.com/office/drawing/2014/main" id="{314A3C8D-E50A-6383-B3A4-17D04A07771B}"/>
              </a:ext>
            </a:extLst>
          </p:cNvPr>
          <p:cNvGrpSpPr/>
          <p:nvPr/>
        </p:nvGrpSpPr>
        <p:grpSpPr>
          <a:xfrm>
            <a:off x="813739" y="802624"/>
            <a:ext cx="4356339" cy="5897114"/>
            <a:chOff x="942313" y="802624"/>
            <a:chExt cx="4356339" cy="5897114"/>
          </a:xfrm>
        </p:grpSpPr>
        <p:grpSp>
          <p:nvGrpSpPr>
            <p:cNvPr id="4116" name="그룹 4115">
              <a:extLst>
                <a:ext uri="{FF2B5EF4-FFF2-40B4-BE49-F238E27FC236}">
                  <a16:creationId xmlns:a16="http://schemas.microsoft.com/office/drawing/2014/main" id="{4C5F0D02-08EC-0771-C861-B240281AA129}"/>
                </a:ext>
              </a:extLst>
            </p:cNvPr>
            <p:cNvGrpSpPr/>
            <p:nvPr/>
          </p:nvGrpSpPr>
          <p:grpSpPr>
            <a:xfrm>
              <a:off x="942313" y="1265096"/>
              <a:ext cx="4356339" cy="5434642"/>
              <a:chOff x="700774" y="1012780"/>
              <a:chExt cx="4356339" cy="5434642"/>
            </a:xfrm>
          </p:grpSpPr>
          <p:grpSp>
            <p:nvGrpSpPr>
              <p:cNvPr id="4114" name="그룹 4113">
                <a:extLst>
                  <a:ext uri="{FF2B5EF4-FFF2-40B4-BE49-F238E27FC236}">
                    <a16:creationId xmlns:a16="http://schemas.microsoft.com/office/drawing/2014/main" id="{AFBBE45A-A7AB-5D5B-57C7-8129F295910A}"/>
                  </a:ext>
                </a:extLst>
              </p:cNvPr>
              <p:cNvGrpSpPr/>
              <p:nvPr/>
            </p:nvGrpSpPr>
            <p:grpSpPr>
              <a:xfrm>
                <a:off x="854928" y="1222508"/>
                <a:ext cx="4062128" cy="5070706"/>
                <a:chOff x="154292" y="909149"/>
                <a:chExt cx="4696067" cy="5862044"/>
              </a:xfrm>
            </p:grpSpPr>
            <p:pic>
              <p:nvPicPr>
                <p:cNvPr id="4098" name="Picture 2" descr="Monster QR code">
                  <a:extLst>
                    <a:ext uri="{FF2B5EF4-FFF2-40B4-BE49-F238E27FC236}">
                      <a16:creationId xmlns:a16="http://schemas.microsoft.com/office/drawing/2014/main" id="{017A0A64-A440-2248-097E-80918535FF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07345" y="4528179"/>
                  <a:ext cx="2243014" cy="22430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그림 17" descr="패턴, 그래픽, 사각형, 픽셀이(가) 표시된 사진&#10;&#10;자동 생성된 설명">
                  <a:extLst>
                    <a:ext uri="{FF2B5EF4-FFF2-40B4-BE49-F238E27FC236}">
                      <a16:creationId xmlns:a16="http://schemas.microsoft.com/office/drawing/2014/main" id="{F24E5E25-B689-DF89-4665-BFFE5E27F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292" y="1820577"/>
                  <a:ext cx="1938106" cy="1938106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EF3025-C10C-F699-6FAD-743F55573CC6}"/>
                    </a:ext>
                  </a:extLst>
                </p:cNvPr>
                <p:cNvSpPr txBox="1"/>
                <p:nvPr/>
              </p:nvSpPr>
              <p:spPr>
                <a:xfrm>
                  <a:off x="267001" y="909149"/>
                  <a:ext cx="1709014" cy="4776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000" b="1" dirty="0"/>
                    <a:t>QR </a:t>
                  </a:r>
                  <a:r>
                    <a:rPr lang="ko-KR" altLang="en-US" sz="2000" b="1" dirty="0"/>
                    <a:t>코드 링크</a:t>
                  </a:r>
                </a:p>
              </p:txBody>
            </p: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BAD1721A-5EDB-F8E7-9C55-282DF1F80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173" y="1480377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AC539E96-0827-4AAE-65FA-A15211B65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5422" y="3616941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1F1264A-D319-B556-114C-BC1A6E920A3B}"/>
                    </a:ext>
                  </a:extLst>
                </p:cNvPr>
                <p:cNvGrpSpPr/>
                <p:nvPr/>
              </p:nvGrpSpPr>
              <p:grpSpPr>
                <a:xfrm>
                  <a:off x="303275" y="4205688"/>
                  <a:ext cx="1636463" cy="2486368"/>
                  <a:chOff x="2332243" y="2502508"/>
                  <a:chExt cx="1636463" cy="2486368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7EFAAA9A-8381-916B-20EA-7976ECF009ED}"/>
                      </a:ext>
                    </a:extLst>
                  </p:cNvPr>
                  <p:cNvGrpSpPr/>
                  <p:nvPr/>
                </p:nvGrpSpPr>
                <p:grpSpPr>
                  <a:xfrm>
                    <a:off x="2332243" y="2502508"/>
                    <a:ext cx="1636463" cy="1760000"/>
                    <a:chOff x="4255375" y="2846800"/>
                    <a:chExt cx="856138" cy="920768"/>
                  </a:xfrm>
                </p:grpSpPr>
                <p:sp>
                  <p:nvSpPr>
                    <p:cNvPr id="41" name="사각형: 둥근 모서리 40">
                      <a:extLst>
                        <a:ext uri="{FF2B5EF4-FFF2-40B4-BE49-F238E27FC236}">
                          <a16:creationId xmlns:a16="http://schemas.microsoft.com/office/drawing/2014/main" id="{6C85B165-04CB-742D-7DE8-956298521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5375" y="2846800"/>
                      <a:ext cx="856138" cy="920768"/>
                    </a:xfrm>
                    <a:prstGeom prst="roundRect">
                      <a:avLst>
                        <a:gd name="adj" fmla="val 6472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2" name="사다리꼴 41">
                      <a:extLst>
                        <a:ext uri="{FF2B5EF4-FFF2-40B4-BE49-F238E27FC236}">
                          <a16:creationId xmlns:a16="http://schemas.microsoft.com/office/drawing/2014/main" id="{0A813525-420A-D42C-8D29-7EAC8EEB58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3970" y="3337560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3" name="사다리꼴 42">
                      <a:extLst>
                        <a:ext uri="{FF2B5EF4-FFF2-40B4-BE49-F238E27FC236}">
                          <a16:creationId xmlns:a16="http://schemas.microsoft.com/office/drawing/2014/main" id="{EF584CC0-AE3E-3E48-3EED-AA0E817021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24932" y="2932154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5D6A0DB-BF46-6A56-A47D-2D67BB705E59}"/>
                      </a:ext>
                    </a:extLst>
                  </p:cNvPr>
                  <p:cNvSpPr txBox="1"/>
                  <p:nvPr/>
                </p:nvSpPr>
                <p:spPr>
                  <a:xfrm>
                    <a:off x="2413658" y="4226853"/>
                    <a:ext cx="1473640" cy="7620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QR Monster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ControlNet</a:t>
                    </a:r>
                    <a:endParaRPr lang="ko-KR" altLang="en-US" sz="1600" dirty="0"/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BEC2FEE7-0C2F-AC77-4A26-A40FCC01FEF1}"/>
                    </a:ext>
                  </a:extLst>
                </p:cNvPr>
                <p:cNvGrpSpPr/>
                <p:nvPr/>
              </p:nvGrpSpPr>
              <p:grpSpPr>
                <a:xfrm>
                  <a:off x="2794706" y="2095105"/>
                  <a:ext cx="1813697" cy="2115529"/>
                  <a:chOff x="6824801" y="1622508"/>
                  <a:chExt cx="1813697" cy="2115529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A1DC833-74BD-696B-86F1-DAEB10D86003}"/>
                      </a:ext>
                    </a:extLst>
                  </p:cNvPr>
                  <p:cNvGrpSpPr/>
                  <p:nvPr/>
                </p:nvGrpSpPr>
                <p:grpSpPr>
                  <a:xfrm>
                    <a:off x="6913419" y="1622508"/>
                    <a:ext cx="1636463" cy="1760000"/>
                    <a:chOff x="4255375" y="2846800"/>
                    <a:chExt cx="856138" cy="920768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49BE3049-9F9D-A390-08E7-479835B8F5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5375" y="2846800"/>
                      <a:ext cx="856138" cy="920768"/>
                    </a:xfrm>
                    <a:prstGeom prst="roundRect">
                      <a:avLst>
                        <a:gd name="adj" fmla="val 6472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사다리꼴 48">
                      <a:extLst>
                        <a:ext uri="{FF2B5EF4-FFF2-40B4-BE49-F238E27FC236}">
                          <a16:creationId xmlns:a16="http://schemas.microsoft.com/office/drawing/2014/main" id="{6CC157C1-8595-6B10-4A44-685E44A86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3970" y="3337560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사다리꼴 49">
                      <a:extLst>
                        <a:ext uri="{FF2B5EF4-FFF2-40B4-BE49-F238E27FC236}">
                          <a16:creationId xmlns:a16="http://schemas.microsoft.com/office/drawing/2014/main" id="{399107A0-84B7-F1C5-1A1B-32E2A81474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24932" y="2932154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0D8FA53-3ACF-0BE4-CD76-1AF79230607E}"/>
                      </a:ext>
                    </a:extLst>
                  </p:cNvPr>
                  <p:cNvSpPr txBox="1"/>
                  <p:nvPr/>
                </p:nvSpPr>
                <p:spPr>
                  <a:xfrm>
                    <a:off x="6824801" y="3335482"/>
                    <a:ext cx="1813697" cy="4025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Stable</a:t>
                    </a:r>
                    <a:r>
                      <a:rPr lang="ko-KR" altLang="en-US" sz="1600" dirty="0"/>
                      <a:t> </a:t>
                    </a:r>
                    <a:r>
                      <a:rPr lang="en-US" altLang="ko-KR" sz="1600" dirty="0"/>
                      <a:t>Diffusion</a:t>
                    </a:r>
                    <a:endParaRPr lang="ko-KR" altLang="en-US" sz="1600" dirty="0"/>
                  </a:p>
                </p:txBody>
              </p:sp>
            </p:grp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C98BF0A8-200F-0FE2-86B1-7E55F4EBD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1555" y="1541222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B0E9936-CCE7-72D0-EE7B-6887AD8B4691}"/>
                    </a:ext>
                  </a:extLst>
                </p:cNvPr>
                <p:cNvSpPr txBox="1"/>
                <p:nvPr/>
              </p:nvSpPr>
              <p:spPr>
                <a:xfrm>
                  <a:off x="2676715" y="909149"/>
                  <a:ext cx="2049682" cy="4776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000" b="1" dirty="0"/>
                    <a:t>텍스트 프롬프트 </a:t>
                  </a:r>
                </a:p>
              </p:txBody>
            </p:sp>
            <p:cxnSp>
              <p:nvCxnSpPr>
                <p:cNvPr id="4101" name="직선 화살표 연결선 4100">
                  <a:extLst>
                    <a:ext uri="{FF2B5EF4-FFF2-40B4-BE49-F238E27FC236}">
                      <a16:creationId xmlns:a16="http://schemas.microsoft.com/office/drawing/2014/main" id="{EFFE05A3-5C58-EB75-057C-BCB92198A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5112" y="2920974"/>
                  <a:ext cx="398983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4" name="직선 연결선 4103">
                  <a:extLst>
                    <a:ext uri="{FF2B5EF4-FFF2-40B4-BE49-F238E27FC236}">
                      <a16:creationId xmlns:a16="http://schemas.microsoft.com/office/drawing/2014/main" id="{00A3C817-0ADC-0023-C2FD-6B8673061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5114" y="2914307"/>
                  <a:ext cx="0" cy="222944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7" name="직선 연결선 4106">
                  <a:extLst>
                    <a:ext uri="{FF2B5EF4-FFF2-40B4-BE49-F238E27FC236}">
                      <a16:creationId xmlns:a16="http://schemas.microsoft.com/office/drawing/2014/main" id="{4904EAD4-EB47-3934-02AB-5B29A9387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9769" y="5130827"/>
                  <a:ext cx="3739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3" name="직선 화살표 연결선 4112">
                  <a:extLst>
                    <a:ext uri="{FF2B5EF4-FFF2-40B4-BE49-F238E27FC236}">
                      <a16:creationId xmlns:a16="http://schemas.microsoft.com/office/drawing/2014/main" id="{904F6114-EB5F-CA72-9DD3-A6BBBB8D3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1555" y="4222379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5" name="사각형: 둥근 모서리 4114">
                <a:extLst>
                  <a:ext uri="{FF2B5EF4-FFF2-40B4-BE49-F238E27FC236}">
                    <a16:creationId xmlns:a16="http://schemas.microsoft.com/office/drawing/2014/main" id="{C0A03A9D-35F2-F4A0-7B83-CBF81E36E025}"/>
                  </a:ext>
                </a:extLst>
              </p:cNvPr>
              <p:cNvSpPr/>
              <p:nvPr/>
            </p:nvSpPr>
            <p:spPr>
              <a:xfrm>
                <a:off x="700774" y="1012780"/>
                <a:ext cx="4356339" cy="5434642"/>
              </a:xfrm>
              <a:prstGeom prst="roundRect">
                <a:avLst>
                  <a:gd name="adj" fmla="val 7954"/>
                </a:avLst>
              </a:prstGeom>
              <a:noFill/>
              <a:ln w="19050">
                <a:solidFill>
                  <a:srgbClr val="8FBB7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18" name="TextBox 4117">
              <a:extLst>
                <a:ext uri="{FF2B5EF4-FFF2-40B4-BE49-F238E27FC236}">
                  <a16:creationId xmlns:a16="http://schemas.microsoft.com/office/drawing/2014/main" id="{CBB0E3D1-2E9C-4DA1-E122-970C563E8079}"/>
                </a:ext>
              </a:extLst>
            </p:cNvPr>
            <p:cNvSpPr txBox="1"/>
            <p:nvPr/>
          </p:nvSpPr>
          <p:spPr>
            <a:xfrm>
              <a:off x="1603397" y="802624"/>
              <a:ext cx="2877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/>
                <a:t>QR   Monster  Control Net</a:t>
              </a:r>
              <a:endParaRPr lang="ko-KR" altLang="en-US" sz="2400" b="1" spc="-300" dirty="0"/>
            </a:p>
          </p:txBody>
        </p:sp>
      </p:grpSp>
      <p:sp>
        <p:nvSpPr>
          <p:cNvPr id="4120" name="화살표: 오른쪽 4119">
            <a:extLst>
              <a:ext uri="{FF2B5EF4-FFF2-40B4-BE49-F238E27FC236}">
                <a16:creationId xmlns:a16="http://schemas.microsoft.com/office/drawing/2014/main" id="{0BBA48E6-6D8B-42EC-5400-805432FF61D0}"/>
              </a:ext>
            </a:extLst>
          </p:cNvPr>
          <p:cNvSpPr/>
          <p:nvPr/>
        </p:nvSpPr>
        <p:spPr>
          <a:xfrm>
            <a:off x="5617551" y="3679626"/>
            <a:ext cx="868257" cy="411485"/>
          </a:xfrm>
          <a:prstGeom prst="rightArrow">
            <a:avLst>
              <a:gd name="adj1" fmla="val 41614"/>
              <a:gd name="adj2" fmla="val 50000"/>
            </a:avLst>
          </a:prstGeom>
          <a:solidFill>
            <a:schemeClr val="tx1"/>
          </a:solidFill>
          <a:ln w="19050">
            <a:solidFill>
              <a:srgbClr val="8FB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21" name="그룹 4120">
            <a:extLst>
              <a:ext uri="{FF2B5EF4-FFF2-40B4-BE49-F238E27FC236}">
                <a16:creationId xmlns:a16="http://schemas.microsoft.com/office/drawing/2014/main" id="{F8BD44CD-E2FC-85C8-255D-10A2DC93BF98}"/>
              </a:ext>
            </a:extLst>
          </p:cNvPr>
          <p:cNvGrpSpPr/>
          <p:nvPr/>
        </p:nvGrpSpPr>
        <p:grpSpPr>
          <a:xfrm>
            <a:off x="6938607" y="783839"/>
            <a:ext cx="4356339" cy="5896307"/>
            <a:chOff x="942313" y="803431"/>
            <a:chExt cx="4356339" cy="5896307"/>
          </a:xfrm>
        </p:grpSpPr>
        <p:grpSp>
          <p:nvGrpSpPr>
            <p:cNvPr id="4122" name="그룹 4121">
              <a:extLst>
                <a:ext uri="{FF2B5EF4-FFF2-40B4-BE49-F238E27FC236}">
                  <a16:creationId xmlns:a16="http://schemas.microsoft.com/office/drawing/2014/main" id="{65BC6749-44F4-3FB2-3665-EE5A842B2636}"/>
                </a:ext>
              </a:extLst>
            </p:cNvPr>
            <p:cNvGrpSpPr/>
            <p:nvPr/>
          </p:nvGrpSpPr>
          <p:grpSpPr>
            <a:xfrm>
              <a:off x="942313" y="1265096"/>
              <a:ext cx="4356339" cy="5434642"/>
              <a:chOff x="700774" y="1012780"/>
              <a:chExt cx="4356339" cy="5434642"/>
            </a:xfrm>
          </p:grpSpPr>
          <p:grpSp>
            <p:nvGrpSpPr>
              <p:cNvPr id="4124" name="그룹 4123">
                <a:extLst>
                  <a:ext uri="{FF2B5EF4-FFF2-40B4-BE49-F238E27FC236}">
                    <a16:creationId xmlns:a16="http://schemas.microsoft.com/office/drawing/2014/main" id="{6855CF8C-74B3-6327-066E-BBA09E2FFF5C}"/>
                  </a:ext>
                </a:extLst>
              </p:cNvPr>
              <p:cNvGrpSpPr/>
              <p:nvPr/>
            </p:nvGrpSpPr>
            <p:grpSpPr>
              <a:xfrm>
                <a:off x="983799" y="1222508"/>
                <a:ext cx="3826028" cy="5002252"/>
                <a:chOff x="303275" y="909149"/>
                <a:chExt cx="4423120" cy="5782907"/>
              </a:xfrm>
            </p:grpSpPr>
            <p:cxnSp>
              <p:nvCxnSpPr>
                <p:cNvPr id="4130" name="직선 화살표 연결선 4129">
                  <a:extLst>
                    <a:ext uri="{FF2B5EF4-FFF2-40B4-BE49-F238E27FC236}">
                      <a16:creationId xmlns:a16="http://schemas.microsoft.com/office/drawing/2014/main" id="{200AA26F-58CC-B52A-79FF-98181B320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5422" y="3616941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131" name="그룹 4130">
                  <a:extLst>
                    <a:ext uri="{FF2B5EF4-FFF2-40B4-BE49-F238E27FC236}">
                      <a16:creationId xmlns:a16="http://schemas.microsoft.com/office/drawing/2014/main" id="{51BE7D6C-037D-B006-11EB-284CC253E1BF}"/>
                    </a:ext>
                  </a:extLst>
                </p:cNvPr>
                <p:cNvGrpSpPr/>
                <p:nvPr/>
              </p:nvGrpSpPr>
              <p:grpSpPr>
                <a:xfrm>
                  <a:off x="303275" y="4205688"/>
                  <a:ext cx="1636463" cy="2486368"/>
                  <a:chOff x="2332243" y="2502508"/>
                  <a:chExt cx="1636463" cy="2486368"/>
                </a:xfrm>
              </p:grpSpPr>
              <p:grpSp>
                <p:nvGrpSpPr>
                  <p:cNvPr id="4144" name="그룹 4143">
                    <a:extLst>
                      <a:ext uri="{FF2B5EF4-FFF2-40B4-BE49-F238E27FC236}">
                        <a16:creationId xmlns:a16="http://schemas.microsoft.com/office/drawing/2014/main" id="{D3A8159E-F89B-024F-03EA-793B82788762}"/>
                      </a:ext>
                    </a:extLst>
                  </p:cNvPr>
                  <p:cNvGrpSpPr/>
                  <p:nvPr/>
                </p:nvGrpSpPr>
                <p:grpSpPr>
                  <a:xfrm>
                    <a:off x="2332243" y="2502508"/>
                    <a:ext cx="1636463" cy="1760000"/>
                    <a:chOff x="4255375" y="2846800"/>
                    <a:chExt cx="856138" cy="920768"/>
                  </a:xfrm>
                </p:grpSpPr>
                <p:sp>
                  <p:nvSpPr>
                    <p:cNvPr id="4146" name="사각형: 둥근 모서리 4145">
                      <a:extLst>
                        <a:ext uri="{FF2B5EF4-FFF2-40B4-BE49-F238E27FC236}">
                          <a16:creationId xmlns:a16="http://schemas.microsoft.com/office/drawing/2014/main" id="{6A1ECEB2-0163-07FE-FA8E-492C91D52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5375" y="2846800"/>
                      <a:ext cx="856138" cy="920768"/>
                    </a:xfrm>
                    <a:prstGeom prst="roundRect">
                      <a:avLst>
                        <a:gd name="adj" fmla="val 6472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47" name="사다리꼴 4146">
                      <a:extLst>
                        <a:ext uri="{FF2B5EF4-FFF2-40B4-BE49-F238E27FC236}">
                          <a16:creationId xmlns:a16="http://schemas.microsoft.com/office/drawing/2014/main" id="{CA3D73E0-A0EA-F36A-5583-DD68CCF40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3970" y="3337560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48" name="사다리꼴 4147">
                      <a:extLst>
                        <a:ext uri="{FF2B5EF4-FFF2-40B4-BE49-F238E27FC236}">
                          <a16:creationId xmlns:a16="http://schemas.microsoft.com/office/drawing/2014/main" id="{C2726302-D6C4-F921-BCE6-D0CB39FE85C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24932" y="2932154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4145" name="TextBox 4144">
                    <a:extLst>
                      <a:ext uri="{FF2B5EF4-FFF2-40B4-BE49-F238E27FC236}">
                        <a16:creationId xmlns:a16="http://schemas.microsoft.com/office/drawing/2014/main" id="{1A979C8E-1883-1460-3D14-6D1EAED8E53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3656" y="4226853"/>
                    <a:ext cx="1473641" cy="7620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QR Monster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ControlNet</a:t>
                    </a:r>
                    <a:endParaRPr lang="ko-KR" altLang="en-US" sz="1600" dirty="0"/>
                  </a:p>
                </p:txBody>
              </p:sp>
            </p:grpSp>
            <p:grpSp>
              <p:nvGrpSpPr>
                <p:cNvPr id="4132" name="그룹 4131">
                  <a:extLst>
                    <a:ext uri="{FF2B5EF4-FFF2-40B4-BE49-F238E27FC236}">
                      <a16:creationId xmlns:a16="http://schemas.microsoft.com/office/drawing/2014/main" id="{D2A859B1-046A-AAD7-9190-0DE77346E73B}"/>
                    </a:ext>
                  </a:extLst>
                </p:cNvPr>
                <p:cNvGrpSpPr/>
                <p:nvPr/>
              </p:nvGrpSpPr>
              <p:grpSpPr>
                <a:xfrm>
                  <a:off x="2794706" y="2095105"/>
                  <a:ext cx="1813697" cy="2115529"/>
                  <a:chOff x="6824801" y="1622508"/>
                  <a:chExt cx="1813697" cy="2115529"/>
                </a:xfrm>
              </p:grpSpPr>
              <p:grpSp>
                <p:nvGrpSpPr>
                  <p:cNvPr id="4139" name="그룹 4138">
                    <a:extLst>
                      <a:ext uri="{FF2B5EF4-FFF2-40B4-BE49-F238E27FC236}">
                        <a16:creationId xmlns:a16="http://schemas.microsoft.com/office/drawing/2014/main" id="{104E6173-DFF8-F1AD-44FD-5737D9655E38}"/>
                      </a:ext>
                    </a:extLst>
                  </p:cNvPr>
                  <p:cNvGrpSpPr/>
                  <p:nvPr/>
                </p:nvGrpSpPr>
                <p:grpSpPr>
                  <a:xfrm>
                    <a:off x="6913419" y="1622508"/>
                    <a:ext cx="1636463" cy="1760000"/>
                    <a:chOff x="4255375" y="2846800"/>
                    <a:chExt cx="856138" cy="920768"/>
                  </a:xfrm>
                </p:grpSpPr>
                <p:sp>
                  <p:nvSpPr>
                    <p:cNvPr id="4141" name="사각형: 둥근 모서리 4140">
                      <a:extLst>
                        <a:ext uri="{FF2B5EF4-FFF2-40B4-BE49-F238E27FC236}">
                          <a16:creationId xmlns:a16="http://schemas.microsoft.com/office/drawing/2014/main" id="{1C3E54EA-FEBF-3DAB-911B-1421CEF15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5375" y="2846800"/>
                      <a:ext cx="856138" cy="920768"/>
                    </a:xfrm>
                    <a:prstGeom prst="roundRect">
                      <a:avLst>
                        <a:gd name="adj" fmla="val 6472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142" name="사다리꼴 4141">
                      <a:extLst>
                        <a:ext uri="{FF2B5EF4-FFF2-40B4-BE49-F238E27FC236}">
                          <a16:creationId xmlns:a16="http://schemas.microsoft.com/office/drawing/2014/main" id="{7FC6B8B4-1FE2-E32E-669E-AC026DBEA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3970" y="3337560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43" name="사다리꼴 4142">
                      <a:extLst>
                        <a:ext uri="{FF2B5EF4-FFF2-40B4-BE49-F238E27FC236}">
                          <a16:creationId xmlns:a16="http://schemas.microsoft.com/office/drawing/2014/main" id="{A45BEF89-DEB2-D1BD-7EFB-AF26942D6DE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24932" y="2932154"/>
                      <a:ext cx="718948" cy="346710"/>
                    </a:xfrm>
                    <a:prstGeom prst="trapezoid">
                      <a:avLst>
                        <a:gd name="adj" fmla="val 51475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DF582BA3-085B-F091-93F0-1B1B984B5B76}"/>
                      </a:ext>
                    </a:extLst>
                  </p:cNvPr>
                  <p:cNvSpPr txBox="1"/>
                  <p:nvPr/>
                </p:nvSpPr>
                <p:spPr>
                  <a:xfrm>
                    <a:off x="6824801" y="3335482"/>
                    <a:ext cx="1813697" cy="4025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1600" dirty="0"/>
                      <a:t>Stable</a:t>
                    </a:r>
                    <a:r>
                      <a:rPr lang="ko-KR" altLang="en-US" sz="1600" dirty="0"/>
                      <a:t> </a:t>
                    </a:r>
                    <a:r>
                      <a:rPr lang="en-US" altLang="ko-KR" sz="1600" dirty="0"/>
                      <a:t>Diffusion</a:t>
                    </a:r>
                    <a:endParaRPr lang="ko-KR" altLang="en-US" sz="1600" dirty="0"/>
                  </a:p>
                </p:txBody>
              </p:sp>
            </p:grpSp>
            <p:cxnSp>
              <p:nvCxnSpPr>
                <p:cNvPr id="4133" name="직선 화살표 연결선 4132">
                  <a:extLst>
                    <a:ext uri="{FF2B5EF4-FFF2-40B4-BE49-F238E27FC236}">
                      <a16:creationId xmlns:a16="http://schemas.microsoft.com/office/drawing/2014/main" id="{932560E5-A9B7-2F6C-3F13-2C1B8181B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1555" y="1541222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34" name="TextBox 4133">
                  <a:extLst>
                    <a:ext uri="{FF2B5EF4-FFF2-40B4-BE49-F238E27FC236}">
                      <a16:creationId xmlns:a16="http://schemas.microsoft.com/office/drawing/2014/main" id="{679F8037-DABB-2DF9-837C-AD00CC38F667}"/>
                    </a:ext>
                  </a:extLst>
                </p:cNvPr>
                <p:cNvSpPr txBox="1"/>
                <p:nvPr/>
              </p:nvSpPr>
              <p:spPr>
                <a:xfrm>
                  <a:off x="2676714" y="909149"/>
                  <a:ext cx="2049681" cy="4776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2000" b="1" dirty="0"/>
                    <a:t>텍스트 프롬프트 </a:t>
                  </a:r>
                </a:p>
              </p:txBody>
            </p:sp>
            <p:cxnSp>
              <p:nvCxnSpPr>
                <p:cNvPr id="4135" name="직선 화살표 연결선 4134">
                  <a:extLst>
                    <a:ext uri="{FF2B5EF4-FFF2-40B4-BE49-F238E27FC236}">
                      <a16:creationId xmlns:a16="http://schemas.microsoft.com/office/drawing/2014/main" id="{628C9D0E-74C8-FFEB-9C5E-70A2E43A5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5112" y="2920974"/>
                  <a:ext cx="398983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6" name="직선 연결선 4135">
                  <a:extLst>
                    <a:ext uri="{FF2B5EF4-FFF2-40B4-BE49-F238E27FC236}">
                      <a16:creationId xmlns:a16="http://schemas.microsoft.com/office/drawing/2014/main" id="{6BB14C9C-2D98-59FB-1C61-7E0E4AE0B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5114" y="2914307"/>
                  <a:ext cx="0" cy="222944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7" name="직선 연결선 4136">
                  <a:extLst>
                    <a:ext uri="{FF2B5EF4-FFF2-40B4-BE49-F238E27FC236}">
                      <a16:creationId xmlns:a16="http://schemas.microsoft.com/office/drawing/2014/main" id="{8E3E3CBA-373C-EEBE-B98D-B6B856B5B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9769" y="5130827"/>
                  <a:ext cx="3739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8" name="직선 화살표 연결선 4137">
                  <a:extLst>
                    <a:ext uri="{FF2B5EF4-FFF2-40B4-BE49-F238E27FC236}">
                      <a16:creationId xmlns:a16="http://schemas.microsoft.com/office/drawing/2014/main" id="{FF509915-DC12-365A-5E20-590F2E08C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1555" y="4222379"/>
                  <a:ext cx="0" cy="47781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25" name="사각형: 둥근 모서리 4124">
                <a:extLst>
                  <a:ext uri="{FF2B5EF4-FFF2-40B4-BE49-F238E27FC236}">
                    <a16:creationId xmlns:a16="http://schemas.microsoft.com/office/drawing/2014/main" id="{C5126F6B-B913-C198-B7FF-A2E2959379E9}"/>
                  </a:ext>
                </a:extLst>
              </p:cNvPr>
              <p:cNvSpPr/>
              <p:nvPr/>
            </p:nvSpPr>
            <p:spPr>
              <a:xfrm>
                <a:off x="700774" y="1012780"/>
                <a:ext cx="4356339" cy="5434642"/>
              </a:xfrm>
              <a:prstGeom prst="roundRect">
                <a:avLst>
                  <a:gd name="adj" fmla="val 7954"/>
                </a:avLst>
              </a:prstGeom>
              <a:noFill/>
              <a:ln w="19050">
                <a:solidFill>
                  <a:srgbClr val="8FBB7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23" name="TextBox 4122">
              <a:extLst>
                <a:ext uri="{FF2B5EF4-FFF2-40B4-BE49-F238E27FC236}">
                  <a16:creationId xmlns:a16="http://schemas.microsoft.com/office/drawing/2014/main" id="{9F22C716-EC45-1932-8F9E-D0EF34228473}"/>
                </a:ext>
              </a:extLst>
            </p:cNvPr>
            <p:cNvSpPr txBox="1"/>
            <p:nvPr/>
          </p:nvSpPr>
          <p:spPr>
            <a:xfrm>
              <a:off x="1972680" y="803431"/>
              <a:ext cx="2491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/>
                <a:t>I l </a:t>
              </a:r>
              <a:r>
                <a:rPr lang="en-US" altLang="ko-KR" sz="2400" b="1" spc="-300" dirty="0" err="1"/>
                <a:t>l</a:t>
              </a:r>
              <a:r>
                <a:rPr lang="en-US" altLang="ko-KR" sz="2400" b="1" spc="-300" dirty="0"/>
                <a:t> u s </a:t>
              </a:r>
              <a:r>
                <a:rPr lang="en-US" altLang="ko-KR" sz="2400" b="1" spc="-300" dirty="0" err="1"/>
                <a:t>i</a:t>
              </a:r>
              <a:r>
                <a:rPr lang="en-US" altLang="ko-KR" sz="2400" b="1" spc="-300" dirty="0"/>
                <a:t> o n    D </a:t>
              </a:r>
              <a:r>
                <a:rPr lang="en-US" altLang="ko-KR" sz="2400" b="1" spc="-300" dirty="0" err="1"/>
                <a:t>i</a:t>
              </a:r>
              <a:r>
                <a:rPr lang="en-US" altLang="ko-KR" sz="2400" b="1" spc="-300" dirty="0"/>
                <a:t> f </a:t>
              </a:r>
              <a:r>
                <a:rPr lang="en-US" altLang="ko-KR" sz="2400" b="1" spc="-300" dirty="0" err="1"/>
                <a:t>f</a:t>
              </a:r>
              <a:r>
                <a:rPr lang="en-US" altLang="ko-KR" sz="2400" b="1" spc="-300" dirty="0"/>
                <a:t> u s </a:t>
              </a:r>
              <a:r>
                <a:rPr lang="en-US" altLang="ko-KR" sz="2400" b="1" spc="-300" dirty="0" err="1"/>
                <a:t>i</a:t>
              </a:r>
              <a:r>
                <a:rPr lang="en-US" altLang="ko-KR" sz="2400" b="1" spc="-300" dirty="0"/>
                <a:t> o n</a:t>
              </a:r>
              <a:endParaRPr lang="ko-KR" altLang="en-US" sz="2400" b="1" spc="-300" dirty="0"/>
            </a:p>
          </p:txBody>
        </p:sp>
      </p:grpSp>
      <p:pic>
        <p:nvPicPr>
          <p:cNvPr id="4149" name="Picture 4">
            <a:extLst>
              <a:ext uri="{FF2B5EF4-FFF2-40B4-BE49-F238E27FC236}">
                <a16:creationId xmlns:a16="http://schemas.microsoft.com/office/drawing/2014/main" id="{22FB87B1-3F48-EF75-B732-E5CA2BE9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491" y="2023776"/>
            <a:ext cx="1671307" cy="167130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1" name="그림 4150" descr="경치, 야외, 물, 나무이(가) 표시된 사진&#10;&#10;자동 생성된 설명">
            <a:extLst>
              <a:ext uri="{FF2B5EF4-FFF2-40B4-BE49-F238E27FC236}">
                <a16:creationId xmlns:a16="http://schemas.microsoft.com/office/drawing/2014/main" id="{3481E336-CD80-16D2-D458-57B796D704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73" y="4806307"/>
            <a:ext cx="1760020" cy="17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835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레퍼런스 이미지 및 텍스트 프롬프트 생성 방법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14B0E0-2FAC-4866-6758-3D5C5B779A53}"/>
              </a:ext>
            </a:extLst>
          </p:cNvPr>
          <p:cNvGrpSpPr/>
          <p:nvPr/>
        </p:nvGrpSpPr>
        <p:grpSpPr>
          <a:xfrm>
            <a:off x="933557" y="817170"/>
            <a:ext cx="3381020" cy="4910769"/>
            <a:chOff x="144967" y="876276"/>
            <a:chExt cx="4026678" cy="5848557"/>
          </a:xfrm>
        </p:grpSpPr>
        <p:pic>
          <p:nvPicPr>
            <p:cNvPr id="14" name="그림 13" descr="페인팅, 나무, 그림, 곰이(가) 표시된 사진&#10;&#10;자동 생성된 설명">
              <a:extLst>
                <a:ext uri="{FF2B5EF4-FFF2-40B4-BE49-F238E27FC236}">
                  <a16:creationId xmlns:a16="http://schemas.microsoft.com/office/drawing/2014/main" id="{6E8DDA51-7BDB-BF14-3FAE-91E84F5E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67" y="876276"/>
              <a:ext cx="4026678" cy="1893220"/>
            </a:xfrm>
            <a:prstGeom prst="rect">
              <a:avLst/>
            </a:prstGeom>
          </p:spPr>
        </p:pic>
        <p:pic>
          <p:nvPicPr>
            <p:cNvPr id="22" name="그림 21" descr="포유류, 곰, 판다, 야외이(가) 표시된 사진&#10;&#10;자동 생성된 설명">
              <a:extLst>
                <a:ext uri="{FF2B5EF4-FFF2-40B4-BE49-F238E27FC236}">
                  <a16:creationId xmlns:a16="http://schemas.microsoft.com/office/drawing/2014/main" id="{1BA51D40-90E8-0AFB-7A5C-AC9851C6B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57" y="4772268"/>
              <a:ext cx="3839388" cy="1952565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4D4E0DB-7977-C526-6B40-D73F5A15811D}"/>
                </a:ext>
              </a:extLst>
            </p:cNvPr>
            <p:cNvGrpSpPr/>
            <p:nvPr/>
          </p:nvGrpSpPr>
          <p:grpSpPr>
            <a:xfrm>
              <a:off x="332257" y="2769496"/>
              <a:ext cx="3839388" cy="2002772"/>
              <a:chOff x="420625" y="1612391"/>
              <a:chExt cx="8235996" cy="4117998"/>
            </a:xfrm>
          </p:grpSpPr>
          <p:pic>
            <p:nvPicPr>
              <p:cNvPr id="24" name="그림 23" descr="포유류, 대왕판다, 판다, 바구밋과이(가) 표시된 사진&#10;&#10;자동 생성된 설명">
                <a:extLst>
                  <a:ext uri="{FF2B5EF4-FFF2-40B4-BE49-F238E27FC236}">
                    <a16:creationId xmlns:a16="http://schemas.microsoft.com/office/drawing/2014/main" id="{2261877A-6052-6231-B3F2-3D29B3AD6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25" y="1612391"/>
                <a:ext cx="4117998" cy="4117998"/>
              </a:xfrm>
              <a:prstGeom prst="rect">
                <a:avLst/>
              </a:prstGeom>
            </p:spPr>
          </p:pic>
          <p:pic>
            <p:nvPicPr>
              <p:cNvPr id="25" name="그림 24" descr="구름, 하늘, 페인팅, 야외이(가) 표시된 사진&#10;&#10;자동 생성된 설명">
                <a:extLst>
                  <a:ext uri="{FF2B5EF4-FFF2-40B4-BE49-F238E27FC236}">
                    <a16:creationId xmlns:a16="http://schemas.microsoft.com/office/drawing/2014/main" id="{02ACB124-E5B4-C1EA-B0B4-A37BA4D5F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38623" y="1612391"/>
                <a:ext cx="4117998" cy="4117998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0F4A43-84E0-3DE7-004C-2B0549936912}"/>
              </a:ext>
            </a:extLst>
          </p:cNvPr>
          <p:cNvSpPr txBox="1"/>
          <p:nvPr/>
        </p:nvSpPr>
        <p:spPr>
          <a:xfrm>
            <a:off x="96854" y="5794609"/>
            <a:ext cx="5211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2800" b="1" spc="-300" dirty="0"/>
              <a:t>단색 클립아트 형식의 이미지를 사용해 </a:t>
            </a:r>
            <a:endParaRPr lang="en-US" altLang="ko-KR" sz="2800" b="1" spc="-300" dirty="0"/>
          </a:p>
          <a:p>
            <a:pPr algn="ctr"/>
            <a:r>
              <a:rPr lang="en-US" altLang="ko-KR" sz="2800" b="1" spc="-300" dirty="0"/>
              <a:t>Stable Diffusion </a:t>
            </a:r>
            <a:r>
              <a:rPr lang="ko-KR" altLang="en-US" sz="2800" b="1" spc="-300" dirty="0"/>
              <a:t>모델 </a:t>
            </a:r>
            <a:r>
              <a:rPr lang="en-US" altLang="ko-KR" sz="2800" b="1" spc="-300" dirty="0"/>
              <a:t>Fine-Tuning </a:t>
            </a:r>
            <a:r>
              <a:rPr lang="ko-KR" altLang="en-US" sz="2800" b="1" spc="-300" dirty="0"/>
              <a:t>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3AD3F64-52F7-2569-CAB4-E60C93D1DF82}"/>
              </a:ext>
            </a:extLst>
          </p:cNvPr>
          <p:cNvCxnSpPr>
            <a:cxnSpLocks/>
          </p:cNvCxnSpPr>
          <p:nvPr/>
        </p:nvCxnSpPr>
        <p:spPr>
          <a:xfrm>
            <a:off x="5572664" y="940280"/>
            <a:ext cx="0" cy="53915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492228-8176-5E0D-25AA-1286EBED7CE0}"/>
              </a:ext>
            </a:extLst>
          </p:cNvPr>
          <p:cNvSpPr txBox="1"/>
          <p:nvPr/>
        </p:nvSpPr>
        <p:spPr>
          <a:xfrm>
            <a:off x="6027393" y="6010052"/>
            <a:ext cx="567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/>
              <a:t>gpt-3-turbo </a:t>
            </a:r>
            <a:r>
              <a:rPr lang="ko-KR" altLang="en-US" sz="2800" b="1" spc="-300" dirty="0"/>
              <a:t>의 </a:t>
            </a:r>
            <a:r>
              <a:rPr lang="en-US" altLang="ko-KR" sz="2800" b="1" spc="-300" dirty="0"/>
              <a:t>API</a:t>
            </a:r>
            <a:r>
              <a:rPr lang="ko-KR" altLang="en-US" sz="2800" b="1" spc="-300" dirty="0"/>
              <a:t>를  사용하여 텍스트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0D86B-C105-4768-38BC-54BFC812917B}"/>
              </a:ext>
            </a:extLst>
          </p:cNvPr>
          <p:cNvSpPr txBox="1"/>
          <p:nvPr/>
        </p:nvSpPr>
        <p:spPr>
          <a:xfrm>
            <a:off x="5836791" y="1630392"/>
            <a:ext cx="23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텍스트  프롬프트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8C8EBF-F575-A16C-084E-2BDBF6F61DFB}"/>
              </a:ext>
            </a:extLst>
          </p:cNvPr>
          <p:cNvSpPr txBox="1"/>
          <p:nvPr/>
        </p:nvSpPr>
        <p:spPr>
          <a:xfrm>
            <a:off x="9349078" y="1630392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레퍼런스  이미지 의  주제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5608E7-6C5A-99EB-AB24-646AB769743C}"/>
              </a:ext>
            </a:extLst>
          </p:cNvPr>
          <p:cNvSpPr txBox="1"/>
          <p:nvPr/>
        </p:nvSpPr>
        <p:spPr>
          <a:xfrm>
            <a:off x="5700142" y="2092057"/>
            <a:ext cx="35939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“Generate a random sentence describing a scenery containing several of the following elements:</a:t>
            </a:r>
          </a:p>
          <a:p>
            <a:endParaRPr lang="en-US" altLang="ko-KR" dirty="0"/>
          </a:p>
          <a:p>
            <a:r>
              <a:rPr lang="en-US" altLang="ko-KR" i="1" dirty="0"/>
              <a:t>- Background Scene</a:t>
            </a:r>
          </a:p>
          <a:p>
            <a:r>
              <a:rPr lang="en-US" altLang="ko-KR" i="1" dirty="0"/>
              <a:t>- Objects in the scene (people, trees, </a:t>
            </a:r>
            <a:r>
              <a:rPr lang="en-US" altLang="ko-KR" i="1" dirty="0" err="1"/>
              <a:t>etc</a:t>
            </a:r>
            <a:r>
              <a:rPr lang="en-US" altLang="ko-KR" i="1" dirty="0"/>
              <a:t>)</a:t>
            </a:r>
          </a:p>
          <a:p>
            <a:r>
              <a:rPr lang="en-US" altLang="ko-KR" i="1" dirty="0"/>
              <a:t>- Time period</a:t>
            </a:r>
          </a:p>
          <a:p>
            <a:r>
              <a:rPr lang="en-US" altLang="ko-KR" i="1" dirty="0"/>
              <a:t>- Weather</a:t>
            </a:r>
          </a:p>
          <a:p>
            <a:r>
              <a:rPr lang="en-US" altLang="ko-KR" i="1" dirty="0"/>
              <a:t>- Overall structure”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BA5AEF-59DB-D5A3-EEC8-FD3FB33F2C8B}"/>
              </a:ext>
            </a:extLst>
          </p:cNvPr>
          <p:cNvSpPr txBox="1"/>
          <p:nvPr/>
        </p:nvSpPr>
        <p:spPr>
          <a:xfrm>
            <a:off x="9489303" y="2092057"/>
            <a:ext cx="24013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“Suggest a random object that doesn't have a complicated outline. (ex. Panda, Tree, House, </a:t>
            </a:r>
            <a:r>
              <a:rPr lang="en-US" altLang="ko-KR" dirty="0" err="1"/>
              <a:t>etc</a:t>
            </a:r>
            <a:r>
              <a:rPr lang="en-US" altLang="ko-KR" dirty="0"/>
              <a:t>) Only output the object without any explanation.</a:t>
            </a:r>
          </a:p>
          <a:p>
            <a:endParaRPr lang="en-US" altLang="ko-KR" dirty="0"/>
          </a:p>
          <a:p>
            <a:r>
              <a:rPr lang="en-US" altLang="ko-KR" i="1" dirty="0"/>
              <a:t>(Repeat 10 times)”</a:t>
            </a:r>
          </a:p>
        </p:txBody>
      </p:sp>
    </p:spTree>
    <p:extLst>
      <p:ext uri="{BB962C8B-B14F-4D97-AF65-F5344CB8AC3E}">
        <p14:creationId xmlns:p14="http://schemas.microsoft.com/office/powerpoint/2010/main" val="381567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7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생성 이미지 검증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CAF0D16-471C-1ED9-4273-B0CA518A16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70" y="158051"/>
            <a:ext cx="4864745" cy="6438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8E55B-C1A5-D360-18FF-FE3F9F6CA9DA}"/>
              </a:ext>
            </a:extLst>
          </p:cNvPr>
          <p:cNvSpPr txBox="1"/>
          <p:nvPr/>
        </p:nvSpPr>
        <p:spPr>
          <a:xfrm>
            <a:off x="854928" y="5745631"/>
            <a:ext cx="4727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>
                <a:sym typeface="Wingdings" panose="05000000000000000000" pitchFamily="2" charset="2"/>
              </a:rPr>
              <a:t>VQA</a:t>
            </a:r>
            <a:r>
              <a:rPr lang="ko-KR" altLang="en-US" sz="2800" b="1" spc="-300" dirty="0">
                <a:sym typeface="Wingdings" panose="05000000000000000000" pitchFamily="2" charset="2"/>
              </a:rPr>
              <a:t> </a:t>
            </a:r>
            <a:r>
              <a:rPr lang="en-US" altLang="ko-KR" sz="2800" b="1" spc="-300" dirty="0">
                <a:sym typeface="Wingdings" panose="05000000000000000000" pitchFamily="2" charset="2"/>
              </a:rPr>
              <a:t>v2.0</a:t>
            </a:r>
            <a:r>
              <a:rPr lang="ko-KR" altLang="en-US" sz="2800" b="1" spc="-300" dirty="0">
                <a:sym typeface="Wingdings" panose="05000000000000000000" pitchFamily="2" charset="2"/>
              </a:rPr>
              <a:t> 데이터셋으로 학습된 </a:t>
            </a:r>
            <a:endParaRPr lang="en-US" altLang="ko-KR" sz="2800" b="1" spc="-3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800" b="1" spc="-300" dirty="0">
                <a:sym typeface="Wingdings" panose="05000000000000000000" pitchFamily="2" charset="2"/>
              </a:rPr>
              <a:t>V </a:t>
            </a:r>
            <a:r>
              <a:rPr lang="en-US" altLang="ko-KR" sz="2800" b="1" spc="-300" dirty="0" err="1">
                <a:sym typeface="Wingdings" panose="05000000000000000000" pitchFamily="2" charset="2"/>
              </a:rPr>
              <a:t>iLT</a:t>
            </a:r>
            <a:r>
              <a:rPr lang="en-US" altLang="ko-KR" sz="2800" b="1" spc="-300" dirty="0">
                <a:sym typeface="Wingdings" panose="05000000000000000000" pitchFamily="2" charset="2"/>
              </a:rPr>
              <a:t>-B/32	 </a:t>
            </a:r>
            <a:r>
              <a:rPr lang="ko-KR" altLang="en-US" sz="2800" b="1" spc="-300" dirty="0">
                <a:sym typeface="Wingdings" panose="05000000000000000000" pitchFamily="2" charset="2"/>
              </a:rPr>
              <a:t>모델 사용</a:t>
            </a:r>
            <a:endParaRPr lang="ko-KR" altLang="en-US" sz="2800" b="1" spc="-300" dirty="0"/>
          </a:p>
        </p:txBody>
      </p:sp>
      <p:pic>
        <p:nvPicPr>
          <p:cNvPr id="8" name="그림 7" descr="텍스트, 하늘, 스크린샷, 꽃이(가) 표시된 사진&#10;&#10;자동 생성된 설명">
            <a:extLst>
              <a:ext uri="{FF2B5EF4-FFF2-40B4-BE49-F238E27FC236}">
                <a16:creationId xmlns:a16="http://schemas.microsoft.com/office/drawing/2014/main" id="{3AB14042-A076-FDBF-455C-14B95209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95" y="1544767"/>
            <a:ext cx="4378799" cy="37684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010391-AEB8-88C6-C9B6-450553510C40}"/>
              </a:ext>
            </a:extLst>
          </p:cNvPr>
          <p:cNvCxnSpPr>
            <a:cxnSpLocks/>
          </p:cNvCxnSpPr>
          <p:nvPr/>
        </p:nvCxnSpPr>
        <p:spPr>
          <a:xfrm>
            <a:off x="6096000" y="817170"/>
            <a:ext cx="0" cy="53915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6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is a confusion matrix?. Everything you Should Know about… | by  Anuganti Suresh | Analytics Vidhya | Medium">
            <a:extLst>
              <a:ext uri="{FF2B5EF4-FFF2-40B4-BE49-F238E27FC236}">
                <a16:creationId xmlns:a16="http://schemas.microsoft.com/office/drawing/2014/main" id="{6456302F-FF90-3FA3-B855-7498DF93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69" y="3357219"/>
            <a:ext cx="4964947" cy="26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43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캡차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챌린지 구성 및 성능 평가</a:t>
            </a:r>
            <a:endParaRPr lang="en-US" altLang="ko-KR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8E55B-C1A5-D360-18FF-FE3F9F6CA9DA}"/>
              </a:ext>
            </a:extLst>
          </p:cNvPr>
          <p:cNvSpPr txBox="1"/>
          <p:nvPr/>
        </p:nvSpPr>
        <p:spPr>
          <a:xfrm>
            <a:off x="406355" y="6128223"/>
            <a:ext cx="472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/>
              <a:t>착시 </a:t>
            </a:r>
            <a:r>
              <a:rPr lang="ko-KR" altLang="en-US" sz="2800" b="1" spc="-300" dirty="0" err="1"/>
              <a:t>캡차</a:t>
            </a:r>
            <a:r>
              <a:rPr lang="ko-KR" altLang="en-US" sz="2800" b="1" spc="-300" dirty="0"/>
              <a:t> 챌린지의</a:t>
            </a:r>
            <a:r>
              <a:rPr lang="en-US" altLang="ko-KR" sz="2800" b="1" spc="-300" dirty="0"/>
              <a:t>  </a:t>
            </a:r>
            <a:r>
              <a:rPr lang="ko-KR" altLang="en-US" sz="2800" b="1" spc="-300" dirty="0"/>
              <a:t>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010391-AEB8-88C6-C9B6-450553510C40}"/>
              </a:ext>
            </a:extLst>
          </p:cNvPr>
          <p:cNvCxnSpPr>
            <a:cxnSpLocks/>
          </p:cNvCxnSpPr>
          <p:nvPr/>
        </p:nvCxnSpPr>
        <p:spPr>
          <a:xfrm>
            <a:off x="5112585" y="993166"/>
            <a:ext cx="0" cy="53915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 descr="스크린샷, 하늘, 야외이(가) 표시된 사진&#10;&#10;자동 생성된 설명">
            <a:extLst>
              <a:ext uri="{FF2B5EF4-FFF2-40B4-BE49-F238E27FC236}">
                <a16:creationId xmlns:a16="http://schemas.microsoft.com/office/drawing/2014/main" id="{7740BD94-A31C-AF30-2CA6-C0A257FCEA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15" y="908593"/>
            <a:ext cx="3482765" cy="51098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8C0FD5-E0A1-99EC-02F8-9208EDC5DDEF}"/>
              </a:ext>
            </a:extLst>
          </p:cNvPr>
          <p:cNvSpPr txBox="1"/>
          <p:nvPr/>
        </p:nvSpPr>
        <p:spPr>
          <a:xfrm>
            <a:off x="6096000" y="6123065"/>
            <a:ext cx="472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300" dirty="0"/>
              <a:t>AI</a:t>
            </a:r>
            <a:r>
              <a:rPr lang="ko-KR" altLang="en-US" sz="2800" b="1" spc="-300" dirty="0"/>
              <a:t>의 착시 </a:t>
            </a:r>
            <a:r>
              <a:rPr lang="ko-KR" altLang="en-US" sz="2800" b="1" spc="-300" dirty="0" err="1"/>
              <a:t>캡차</a:t>
            </a:r>
            <a:r>
              <a:rPr lang="ko-KR" altLang="en-US" sz="2800" b="1" spc="-300" dirty="0"/>
              <a:t> 파훼 성능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F026B-303F-65CB-B602-CCE5BCB0EB54}"/>
                  </a:ext>
                </a:extLst>
              </p:cNvPr>
              <p:cNvSpPr txBox="1"/>
              <p:nvPr/>
            </p:nvSpPr>
            <p:spPr>
              <a:xfrm>
                <a:off x="5541947" y="874089"/>
                <a:ext cx="6322249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/>
                  <a:t>F</a:t>
                </a:r>
                <a:r>
                  <a:rPr lang="en-US" altLang="ko-KR" sz="2800" b="1" spc="-300" baseline="-25000" dirty="0"/>
                  <a:t>1</a:t>
                </a:r>
                <a:r>
                  <a:rPr lang="en-US" altLang="ko-KR" sz="2800" b="1" spc="-300" dirty="0"/>
                  <a:t>  Score   </a:t>
                </a:r>
                <a14:m>
                  <m:oMath xmlns:m="http://schemas.openxmlformats.org/officeDocument/2006/math">
                    <m:r>
                      <a:rPr lang="en-US" altLang="ko-KR" sz="2400" b="1" i="1" spc="-3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1" spc="-3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f>
                          <m:f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𝒓𝒆𝒄𝒂𝒍𝒍</m:t>
                            </m:r>
                          </m:den>
                        </m:f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𝒑𝒓𝒆𝒄𝒊𝒔𝒊𝒐𝒏</m:t>
                            </m:r>
                          </m:den>
                        </m:f>
                      </m:den>
                    </m:f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𝒑𝒓𝒆𝒄𝒊𝒔𝒊𝒐𝒏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𝒓𝒆𝒄𝒂𝒍𝒍</m:t>
                        </m:r>
                      </m:num>
                      <m:den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𝒑𝒓𝒆𝒄𝒊𝒔𝒊𝒐𝒏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𝒓𝒆𝒄𝒂𝒍𝒍</m:t>
                        </m:r>
                      </m:den>
                    </m:f>
                  </m:oMath>
                </a14:m>
                <a:endParaRPr lang="en-US" altLang="ko-KR" sz="2800" b="1" spc="-3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F026B-303F-65CB-B602-CCE5BCB0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947" y="874089"/>
                <a:ext cx="6322249" cy="824585"/>
              </a:xfrm>
              <a:prstGeom prst="rect">
                <a:avLst/>
              </a:prstGeom>
              <a:blipFill>
                <a:blip r:embed="rId4"/>
                <a:stretch>
                  <a:fillRect l="-1929" t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E64FFD-F113-E882-EFDC-F83841AD42FD}"/>
                  </a:ext>
                </a:extLst>
              </p:cNvPr>
              <p:cNvSpPr txBox="1"/>
              <p:nvPr/>
            </p:nvSpPr>
            <p:spPr>
              <a:xfrm>
                <a:off x="5541947" y="2251160"/>
                <a:ext cx="2124973" cy="71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/>
                  <a:t>Recall </a:t>
                </a:r>
                <a14:m>
                  <m:oMath xmlns:m="http://schemas.openxmlformats.org/officeDocument/2006/math">
                    <m:r>
                      <a:rPr lang="en-US" altLang="ko-KR" sz="2800" b="1" i="0" spc="-3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𝑭𝑵</m:t>
                        </m:r>
                      </m:den>
                    </m:f>
                  </m:oMath>
                </a14:m>
                <a:endParaRPr lang="ko-KR" altLang="en-US" sz="2800" b="1" spc="-3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E64FFD-F113-E882-EFDC-F83841AD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947" y="2251160"/>
                <a:ext cx="2124973" cy="712759"/>
              </a:xfrm>
              <a:prstGeom prst="rect">
                <a:avLst/>
              </a:prstGeom>
              <a:blipFill>
                <a:blip r:embed="rId5"/>
                <a:stretch>
                  <a:fillRect l="-5731" b="-94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4E5F7B-394A-6C8E-7990-0B0855A8741B}"/>
                  </a:ext>
                </a:extLst>
              </p:cNvPr>
              <p:cNvSpPr txBox="1"/>
              <p:nvPr/>
            </p:nvSpPr>
            <p:spPr>
              <a:xfrm>
                <a:off x="7985186" y="2251160"/>
                <a:ext cx="2668436" cy="71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/>
                  <a:t>Precision </a:t>
                </a:r>
                <a14:m>
                  <m:oMath xmlns:m="http://schemas.openxmlformats.org/officeDocument/2006/math">
                    <m:r>
                      <a:rPr lang="en-US" altLang="ko-KR" sz="2800" b="1" i="0" spc="-3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b="1" i="1" spc="-300" smtClean="0">
                            <a:latin typeface="Cambria Math" panose="02040503050406030204" pitchFamily="18" charset="0"/>
                          </a:rPr>
                          <m:t>𝑭𝑷</m:t>
                        </m:r>
                      </m:den>
                    </m:f>
                  </m:oMath>
                </a14:m>
                <a:endParaRPr lang="ko-KR" altLang="en-US" sz="2800" b="1" spc="-3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4E5F7B-394A-6C8E-7990-0B0855A8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186" y="2251160"/>
                <a:ext cx="2668436" cy="712759"/>
              </a:xfrm>
              <a:prstGeom prst="rect">
                <a:avLst/>
              </a:prstGeom>
              <a:blipFill>
                <a:blip r:embed="rId6"/>
                <a:stretch>
                  <a:fillRect l="-4795" b="-94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62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6216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Illusion Diffusion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파라미터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520700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05816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520700" y="387968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05927" y="387968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60402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705945" y="407455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1503051" y="1370785"/>
            <a:ext cx="344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Negative Prompt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6434655" y="1364821"/>
            <a:ext cx="4997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Diffusion, ControlNet </a:t>
            </a:r>
            <a:r>
              <a:rPr lang="ko-KR" altLang="en-US" sz="2200" b="1" dirty="0"/>
              <a:t>파라미터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54859" y="4170256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29573" y="419330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실험 평가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39314" y="2180030"/>
            <a:ext cx="4673074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Realistic_Vision_V5.1_noVAE 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이미지 크기 </a:t>
            </a:r>
            <a:r>
              <a:rPr lang="en-US" altLang="ko-KR" sz="2000" dirty="0"/>
              <a:t>512*512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Guidance, Conditioning scale: 7.5, 1 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1371518" y="4946480"/>
            <a:ext cx="3805850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50</a:t>
            </a:r>
            <a:r>
              <a:rPr lang="ko-KR" altLang="en-US" sz="2000" dirty="0"/>
              <a:t>개의 착시 </a:t>
            </a:r>
            <a:r>
              <a:rPr lang="ko-KR" altLang="en-US" sz="2000" dirty="0" err="1"/>
              <a:t>캡차</a:t>
            </a:r>
            <a:r>
              <a:rPr lang="ko-KR" altLang="en-US" sz="2000" dirty="0"/>
              <a:t> 챌린지 데이터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제외된 데이터 없음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767554" y="4946480"/>
            <a:ext cx="4695516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ChatGPT-4 (GPT-4) </a:t>
            </a:r>
            <a:r>
              <a:rPr lang="ko-KR" altLang="en-US" sz="2000" dirty="0"/>
              <a:t>및 </a:t>
            </a:r>
            <a:r>
              <a:rPr lang="en-US" altLang="ko-KR" sz="2000" dirty="0"/>
              <a:t>Google</a:t>
            </a:r>
            <a:r>
              <a:rPr lang="ko-KR" altLang="en-US" sz="2000" dirty="0"/>
              <a:t> </a:t>
            </a:r>
            <a:r>
              <a:rPr lang="en-US" altLang="ko-KR" sz="2000" dirty="0"/>
              <a:t>Bard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     (</a:t>
            </a:r>
            <a:r>
              <a:rPr lang="en-US" altLang="ko-KR" sz="2000" dirty="0" err="1"/>
              <a:t>PaLM</a:t>
            </a:r>
            <a:r>
              <a:rPr lang="en-US" altLang="ko-KR" sz="2000" dirty="0"/>
              <a:t>) </a:t>
            </a:r>
            <a:r>
              <a:rPr lang="ko-KR" altLang="en-US" sz="2000" dirty="0"/>
              <a:t>모델 사용하여 검증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정량적 평가 위한 </a:t>
            </a:r>
            <a:r>
              <a:rPr lang="en-US" altLang="ko-KR" sz="2000" dirty="0"/>
              <a:t>F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 Score </a:t>
            </a:r>
            <a:r>
              <a:rPr lang="ko-KR" altLang="en-US" sz="2000" dirty="0"/>
              <a:t>척도 도입</a:t>
            </a:r>
            <a:endParaRPr lang="en-US" altLang="ko-KR" sz="2000" baseline="-25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8F6138-A18A-EAA3-4658-96CDADA882D4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95A02-5A66-767C-57FA-2844A651AD81}"/>
              </a:ext>
            </a:extLst>
          </p:cNvPr>
          <p:cNvSpPr txBox="1"/>
          <p:nvPr/>
        </p:nvSpPr>
        <p:spPr>
          <a:xfrm>
            <a:off x="653317" y="1999657"/>
            <a:ext cx="5236056" cy="139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worst quality, normal quality, low quality, low res, blurry, text, watermark, logo, banner, jpeg artifacts, signature, username, error, monochrome, horror, mutation, disgusting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DF85D-44E2-FC0C-5E04-71BEBCDA5C8F}"/>
              </a:ext>
            </a:extLst>
          </p:cNvPr>
          <p:cNvSpPr txBox="1"/>
          <p:nvPr/>
        </p:nvSpPr>
        <p:spPr>
          <a:xfrm>
            <a:off x="815342" y="2097460"/>
            <a:ext cx="184731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8403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실험 데이터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5867E2A-8994-18F4-CFD5-7DE4837515B9}"/>
              </a:ext>
            </a:extLst>
          </p:cNvPr>
          <p:cNvGrpSpPr/>
          <p:nvPr/>
        </p:nvGrpSpPr>
        <p:grpSpPr>
          <a:xfrm>
            <a:off x="514481" y="1131895"/>
            <a:ext cx="11145785" cy="4451457"/>
            <a:chOff x="941032" y="881740"/>
            <a:chExt cx="11145785" cy="4451457"/>
          </a:xfrm>
        </p:grpSpPr>
        <p:pic>
          <p:nvPicPr>
            <p:cNvPr id="7" name="그림 6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3E3B4498-BAF9-FDAC-A619-2263A56D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052" y="3107436"/>
              <a:ext cx="2225693" cy="2225693"/>
            </a:xfrm>
            <a:prstGeom prst="rect">
              <a:avLst/>
            </a:prstGeom>
          </p:spPr>
        </p:pic>
        <p:pic>
          <p:nvPicPr>
            <p:cNvPr id="10" name="그림 9" descr="식물, 잔디, 야외, 하늘이(가) 표시된 사진&#10;&#10;자동 생성된 설명">
              <a:extLst>
                <a:ext uri="{FF2B5EF4-FFF2-40B4-BE49-F238E27FC236}">
                  <a16:creationId xmlns:a16="http://schemas.microsoft.com/office/drawing/2014/main" id="{FA6B5248-BC42-9496-EB26-28B602FD7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726" y="881744"/>
              <a:ext cx="2225693" cy="2225693"/>
            </a:xfrm>
            <a:prstGeom prst="rect">
              <a:avLst/>
            </a:prstGeom>
          </p:spPr>
        </p:pic>
        <p:pic>
          <p:nvPicPr>
            <p:cNvPr id="28" name="그림 27" descr="야외, 나무, 식물, 하늘이(가) 표시된 사진&#10;&#10;자동 생성된 설명">
              <a:extLst>
                <a:ext uri="{FF2B5EF4-FFF2-40B4-BE49-F238E27FC236}">
                  <a16:creationId xmlns:a16="http://schemas.microsoft.com/office/drawing/2014/main" id="{A2AC40F4-6920-D48B-CF98-E24779B85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802" y="3090182"/>
              <a:ext cx="2243015" cy="2243015"/>
            </a:xfrm>
            <a:prstGeom prst="rect">
              <a:avLst/>
            </a:prstGeom>
          </p:spPr>
        </p:pic>
        <p:pic>
          <p:nvPicPr>
            <p:cNvPr id="30" name="그림 29" descr="구름, 잔디, 식물, 나무이(가) 표시된 사진&#10;&#10;자동 생성된 설명">
              <a:extLst>
                <a:ext uri="{FF2B5EF4-FFF2-40B4-BE49-F238E27FC236}">
                  <a16:creationId xmlns:a16="http://schemas.microsoft.com/office/drawing/2014/main" id="{B8CF68B8-52DD-60E1-E43B-FC4FDF54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32" y="881743"/>
              <a:ext cx="2225693" cy="2225693"/>
            </a:xfrm>
            <a:prstGeom prst="rect">
              <a:avLst/>
            </a:prstGeom>
          </p:spPr>
        </p:pic>
        <p:pic>
          <p:nvPicPr>
            <p:cNvPr id="32" name="그림 31" descr="유기체, 수중, 산호초, 무척추 동물이(가) 표시된 사진&#10;&#10;자동 생성된 설명">
              <a:extLst>
                <a:ext uri="{FF2B5EF4-FFF2-40B4-BE49-F238E27FC236}">
                  <a16:creationId xmlns:a16="http://schemas.microsoft.com/office/drawing/2014/main" id="{DBAD2CFF-AACC-7C43-7FD2-109D9728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111" y="881743"/>
              <a:ext cx="2225693" cy="2225693"/>
            </a:xfrm>
            <a:prstGeom prst="rect">
              <a:avLst/>
            </a:prstGeom>
          </p:spPr>
        </p:pic>
        <p:pic>
          <p:nvPicPr>
            <p:cNvPr id="34" name="그림 33" descr="구름, 하늘, 나무, 야외이(가) 표시된 사진&#10;&#10;자동 생성된 설명">
              <a:extLst>
                <a:ext uri="{FF2B5EF4-FFF2-40B4-BE49-F238E27FC236}">
                  <a16:creationId xmlns:a16="http://schemas.microsoft.com/office/drawing/2014/main" id="{9F459B91-06CF-C99E-86EB-40A22D89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673" y="890369"/>
              <a:ext cx="2284426" cy="2225693"/>
            </a:xfrm>
            <a:prstGeom prst="rect">
              <a:avLst/>
            </a:prstGeom>
          </p:spPr>
        </p:pic>
        <p:pic>
          <p:nvPicPr>
            <p:cNvPr id="36" name="그림 35" descr="교통, 선박, 야외, 배이(가) 표시된 사진&#10;&#10;자동 생성된 설명">
              <a:extLst>
                <a:ext uri="{FF2B5EF4-FFF2-40B4-BE49-F238E27FC236}">
                  <a16:creationId xmlns:a16="http://schemas.microsoft.com/office/drawing/2014/main" id="{338740DD-4B48-061C-6178-B12DCDB1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33" y="3107436"/>
              <a:ext cx="2225693" cy="2225693"/>
            </a:xfrm>
            <a:prstGeom prst="rect">
              <a:avLst/>
            </a:prstGeom>
          </p:spPr>
        </p:pic>
        <p:pic>
          <p:nvPicPr>
            <p:cNvPr id="38" name="그림 37" descr="나무, 야외, 가을, 사람들이(가) 표시된 사진&#10;&#10;자동 생성된 설명">
              <a:extLst>
                <a:ext uri="{FF2B5EF4-FFF2-40B4-BE49-F238E27FC236}">
                  <a16:creationId xmlns:a16="http://schemas.microsoft.com/office/drawing/2014/main" id="{5BDF5020-15AB-3F60-18EF-FF8495A11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319" y="881740"/>
              <a:ext cx="2225693" cy="2225693"/>
            </a:xfrm>
            <a:prstGeom prst="rect">
              <a:avLst/>
            </a:prstGeom>
          </p:spPr>
        </p:pic>
        <p:pic>
          <p:nvPicPr>
            <p:cNvPr id="40" name="그림 39" descr="폭포, 물, 분수, 정원이(가) 표시된 사진&#10;&#10;자동 생성된 설명">
              <a:extLst>
                <a:ext uri="{FF2B5EF4-FFF2-40B4-BE49-F238E27FC236}">
                  <a16:creationId xmlns:a16="http://schemas.microsoft.com/office/drawing/2014/main" id="{CC7A924E-2256-27CC-6799-A9D064853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418" y="3107435"/>
              <a:ext cx="2225693" cy="2225693"/>
            </a:xfrm>
            <a:prstGeom prst="rect">
              <a:avLst/>
            </a:prstGeom>
          </p:spPr>
        </p:pic>
        <p:pic>
          <p:nvPicPr>
            <p:cNvPr id="42" name="그림 41" descr="조명 픽스처, 야외, 말, 지상이(가) 표시된 사진&#10;&#10;자동 생성된 설명">
              <a:extLst>
                <a:ext uri="{FF2B5EF4-FFF2-40B4-BE49-F238E27FC236}">
                  <a16:creationId xmlns:a16="http://schemas.microsoft.com/office/drawing/2014/main" id="{044532EF-994A-DAA4-607F-EA5F4840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110" y="3107434"/>
              <a:ext cx="2225693" cy="222569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3A8D49F-C88C-D41C-9AEB-06429FA34DB2}"/>
              </a:ext>
            </a:extLst>
          </p:cNvPr>
          <p:cNvSpPr txBox="1"/>
          <p:nvPr/>
        </p:nvSpPr>
        <p:spPr>
          <a:xfrm>
            <a:off x="3723496" y="5950377"/>
            <a:ext cx="472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/>
              <a:t>착시 </a:t>
            </a:r>
            <a:r>
              <a:rPr lang="ko-KR" altLang="en-US" sz="2800" b="1" spc="-300" dirty="0" err="1"/>
              <a:t>캡차</a:t>
            </a:r>
            <a:r>
              <a:rPr lang="ko-KR" altLang="en-US" sz="2800" b="1" spc="-300" dirty="0"/>
              <a:t> 챌린지 데이터셋 일부</a:t>
            </a:r>
          </a:p>
        </p:txBody>
      </p:sp>
    </p:spTree>
    <p:extLst>
      <p:ext uri="{BB962C8B-B14F-4D97-AF65-F5344CB8AC3E}">
        <p14:creationId xmlns:p14="http://schemas.microsoft.com/office/powerpoint/2010/main" val="287942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나무, 야외, 가을, 사람들이(가) 표시된 사진&#10;&#10;자동 생성된 설명">
            <a:extLst>
              <a:ext uri="{FF2B5EF4-FFF2-40B4-BE49-F238E27FC236}">
                <a16:creationId xmlns:a16="http://schemas.microsoft.com/office/drawing/2014/main" id="{4A894826-5E77-0CF1-000F-717AD069B9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8" y="3766352"/>
            <a:ext cx="1731667" cy="1731667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5C7427-223E-999E-3B96-4C88355CDB34}"/>
              </a:ext>
            </a:extLst>
          </p:cNvPr>
          <p:cNvCxnSpPr>
            <a:cxnSpLocks/>
          </p:cNvCxnSpPr>
          <p:nvPr/>
        </p:nvCxnSpPr>
        <p:spPr>
          <a:xfrm>
            <a:off x="2217420" y="4442460"/>
            <a:ext cx="0" cy="105555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F153B7B-6396-4B4C-149C-99BE97261AEF}"/>
              </a:ext>
            </a:extLst>
          </p:cNvPr>
          <p:cNvCxnSpPr>
            <a:cxnSpLocks/>
          </p:cNvCxnSpPr>
          <p:nvPr/>
        </p:nvCxnSpPr>
        <p:spPr>
          <a:xfrm flipV="1">
            <a:off x="2217420" y="463227"/>
            <a:ext cx="9395742" cy="39792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2B2B4B-2B6A-EDA6-3F5B-6F7B281A5384}"/>
              </a:ext>
            </a:extLst>
          </p:cNvPr>
          <p:cNvCxnSpPr>
            <a:cxnSpLocks/>
          </p:cNvCxnSpPr>
          <p:nvPr/>
        </p:nvCxnSpPr>
        <p:spPr>
          <a:xfrm flipV="1">
            <a:off x="655038" y="463227"/>
            <a:ext cx="4442459" cy="39792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B770D8-33AB-ABD9-30E6-79FB4F00863E}"/>
              </a:ext>
            </a:extLst>
          </p:cNvPr>
          <p:cNvCxnSpPr>
            <a:cxnSpLocks/>
          </p:cNvCxnSpPr>
          <p:nvPr/>
        </p:nvCxnSpPr>
        <p:spPr>
          <a:xfrm flipV="1">
            <a:off x="2217420" y="4529798"/>
            <a:ext cx="9395742" cy="96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착시 유발 요소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8D49F-C88C-D41C-9AEB-06429FA34DB2}"/>
              </a:ext>
            </a:extLst>
          </p:cNvPr>
          <p:cNvSpPr txBox="1"/>
          <p:nvPr/>
        </p:nvSpPr>
        <p:spPr>
          <a:xfrm>
            <a:off x="3723496" y="5950377"/>
            <a:ext cx="472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/>
              <a:t>착시 </a:t>
            </a:r>
            <a:r>
              <a:rPr lang="ko-KR" altLang="en-US" sz="2800" b="1" spc="-300" dirty="0" err="1"/>
              <a:t>캡차</a:t>
            </a:r>
            <a:r>
              <a:rPr lang="ko-KR" altLang="en-US" sz="2800" b="1" spc="-300" dirty="0"/>
              <a:t> 챌린지 데이터셋의 일부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8C8A5A-1441-4D7C-3B12-E50E9DA0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97" y="452743"/>
            <a:ext cx="6523285" cy="409229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AE4FE23-47F9-DD3C-D66C-D99D5859AB78}"/>
              </a:ext>
            </a:extLst>
          </p:cNvPr>
          <p:cNvCxnSpPr>
            <a:cxnSpLocks/>
          </p:cNvCxnSpPr>
          <p:nvPr/>
        </p:nvCxnSpPr>
        <p:spPr>
          <a:xfrm flipV="1">
            <a:off x="655038" y="4529798"/>
            <a:ext cx="4442459" cy="96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0209346-461D-6F0C-0CCD-F211B4A95038}"/>
              </a:ext>
            </a:extLst>
          </p:cNvPr>
          <p:cNvCxnSpPr>
            <a:cxnSpLocks/>
          </p:cNvCxnSpPr>
          <p:nvPr/>
        </p:nvCxnSpPr>
        <p:spPr>
          <a:xfrm>
            <a:off x="655038" y="4442460"/>
            <a:ext cx="156238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EDA9B07-464E-6977-088C-7B79481B116D}"/>
              </a:ext>
            </a:extLst>
          </p:cNvPr>
          <p:cNvCxnSpPr>
            <a:cxnSpLocks/>
          </p:cNvCxnSpPr>
          <p:nvPr/>
        </p:nvCxnSpPr>
        <p:spPr>
          <a:xfrm>
            <a:off x="655038" y="4442460"/>
            <a:ext cx="0" cy="105555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EA5954D-9A53-513C-5E45-01D1D48AC8F5}"/>
              </a:ext>
            </a:extLst>
          </p:cNvPr>
          <p:cNvCxnSpPr>
            <a:cxnSpLocks/>
          </p:cNvCxnSpPr>
          <p:nvPr/>
        </p:nvCxnSpPr>
        <p:spPr>
          <a:xfrm>
            <a:off x="655038" y="5498019"/>
            <a:ext cx="156238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5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0223" y="2505670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6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476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착시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캡차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파훼 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103D8C-94FC-3F07-DE2E-E09F807FFF17}"/>
              </a:ext>
            </a:extLst>
          </p:cNvPr>
          <p:cNvSpPr txBox="1"/>
          <p:nvPr/>
        </p:nvSpPr>
        <p:spPr>
          <a:xfrm>
            <a:off x="525952" y="5001264"/>
            <a:ext cx="52421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/>
              <a:t>ChatGPT-4 (A) </a:t>
            </a:r>
            <a:r>
              <a:rPr lang="ko-KR" altLang="en-US" sz="3500" b="1" spc="-300" dirty="0"/>
              <a:t>및 </a:t>
            </a:r>
            <a:r>
              <a:rPr lang="en-US" altLang="ko-KR" sz="3500" b="1" spc="-300" dirty="0"/>
              <a:t>Bard (B) </a:t>
            </a:r>
            <a:r>
              <a:rPr lang="ko-KR" altLang="en-US" sz="3500" b="1" spc="-300" dirty="0"/>
              <a:t>의 </a:t>
            </a:r>
            <a:endParaRPr lang="en-US" altLang="ko-KR" sz="3500" b="1" spc="-300" dirty="0"/>
          </a:p>
          <a:p>
            <a:pPr algn="ctr"/>
            <a:r>
              <a:rPr lang="ko-KR" altLang="en-US" sz="3500" b="1" spc="-300" dirty="0"/>
              <a:t>착시 </a:t>
            </a:r>
            <a:r>
              <a:rPr lang="ko-KR" altLang="en-US" sz="3500" b="1" spc="-300" dirty="0" err="1"/>
              <a:t>캡차</a:t>
            </a:r>
            <a:r>
              <a:rPr lang="ko-KR" altLang="en-US" sz="3500" b="1" spc="-300" dirty="0"/>
              <a:t> 파훼 성공 사례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079764-4AEC-61B5-E929-71DDE2640F43}"/>
              </a:ext>
            </a:extLst>
          </p:cNvPr>
          <p:cNvGrpSpPr/>
          <p:nvPr/>
        </p:nvGrpSpPr>
        <p:grpSpPr>
          <a:xfrm>
            <a:off x="456829" y="1404063"/>
            <a:ext cx="5380382" cy="3151856"/>
            <a:chOff x="281724" y="1144114"/>
            <a:chExt cx="5380382" cy="3151856"/>
          </a:xfrm>
        </p:grpSpPr>
        <p:pic>
          <p:nvPicPr>
            <p:cNvPr id="7" name="그림 6" descr="구름, 잔디, 식물, 나무이(가) 표시된 사진&#10;&#10;자동 생성된 설명">
              <a:extLst>
                <a:ext uri="{FF2B5EF4-FFF2-40B4-BE49-F238E27FC236}">
                  <a16:creationId xmlns:a16="http://schemas.microsoft.com/office/drawing/2014/main" id="{F7578A0A-82F8-5E53-3FCD-981886CB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24" y="1144114"/>
              <a:ext cx="2690191" cy="2690191"/>
            </a:xfrm>
            <a:prstGeom prst="rect">
              <a:avLst/>
            </a:prstGeom>
          </p:spPr>
        </p:pic>
        <p:pic>
          <p:nvPicPr>
            <p:cNvPr id="9" name="그림 8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2DAAD6C4-C06F-C550-E722-B57C871DF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915" y="1144114"/>
              <a:ext cx="2690191" cy="26901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502767-DFA3-81E5-4B08-722A1E1456E9}"/>
                </a:ext>
              </a:extLst>
            </p:cNvPr>
            <p:cNvSpPr txBox="1"/>
            <p:nvPr/>
          </p:nvSpPr>
          <p:spPr>
            <a:xfrm>
              <a:off x="1225907" y="3834305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/>
                <a:t>(A , B)</a:t>
              </a:r>
              <a:endParaRPr lang="ko-KR" altLang="en-US" sz="2400" b="1" spc="-3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A24474-76CA-8970-485F-62EF4480039D}"/>
                </a:ext>
              </a:extLst>
            </p:cNvPr>
            <p:cNvSpPr txBox="1"/>
            <p:nvPr/>
          </p:nvSpPr>
          <p:spPr>
            <a:xfrm>
              <a:off x="4032316" y="3834305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/>
                <a:t>( B )</a:t>
              </a:r>
              <a:endParaRPr lang="ko-KR" altLang="en-US" sz="2400" b="1" spc="-3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0A0DFBD-BD82-9847-3AA4-8FC55F9AADC2}"/>
              </a:ext>
            </a:extLst>
          </p:cNvPr>
          <p:cNvGrpSpPr/>
          <p:nvPr/>
        </p:nvGrpSpPr>
        <p:grpSpPr>
          <a:xfrm>
            <a:off x="10332689" y="110462"/>
            <a:ext cx="1669987" cy="6679947"/>
            <a:chOff x="9021298" y="252657"/>
            <a:chExt cx="1720009" cy="6880033"/>
          </a:xfrm>
        </p:grpSpPr>
        <p:pic>
          <p:nvPicPr>
            <p:cNvPr id="29" name="그림 28" descr="겨울, 하늘, 결빙의, 눈이(가) 표시된 사진&#10;&#10;자동 생성된 설명">
              <a:extLst>
                <a:ext uri="{FF2B5EF4-FFF2-40B4-BE49-F238E27FC236}">
                  <a16:creationId xmlns:a16="http://schemas.microsoft.com/office/drawing/2014/main" id="{01FBE59A-13A3-A0A7-34F1-E4EE4AE35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299" y="1972666"/>
              <a:ext cx="1720008" cy="1720008"/>
            </a:xfrm>
            <a:prstGeom prst="rect">
              <a:avLst/>
            </a:prstGeom>
          </p:spPr>
        </p:pic>
        <p:pic>
          <p:nvPicPr>
            <p:cNvPr id="31" name="그림 30" descr="야자수, 야외, 해변, 열대이(가) 표시된 사진&#10;&#10;자동 생성된 설명">
              <a:extLst>
                <a:ext uri="{FF2B5EF4-FFF2-40B4-BE49-F238E27FC236}">
                  <a16:creationId xmlns:a16="http://schemas.microsoft.com/office/drawing/2014/main" id="{2202D82A-3DD9-91E5-C665-B683E0E0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298" y="252657"/>
              <a:ext cx="1720008" cy="1720008"/>
            </a:xfrm>
            <a:prstGeom prst="rect">
              <a:avLst/>
            </a:prstGeom>
          </p:spPr>
        </p:pic>
        <p:pic>
          <p:nvPicPr>
            <p:cNvPr id="33" name="그림 32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78FCA843-FB18-77AF-A193-05F1AA07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298" y="5412682"/>
              <a:ext cx="1720008" cy="1720008"/>
            </a:xfrm>
            <a:prstGeom prst="rect">
              <a:avLst/>
            </a:prstGeom>
          </p:spPr>
        </p:pic>
        <p:pic>
          <p:nvPicPr>
            <p:cNvPr id="35" name="그림 34" descr="눈, 나무, 겨울, 하늘이(가) 표시된 사진&#10;&#10;자동 생성된 설명">
              <a:extLst>
                <a:ext uri="{FF2B5EF4-FFF2-40B4-BE49-F238E27FC236}">
                  <a16:creationId xmlns:a16="http://schemas.microsoft.com/office/drawing/2014/main" id="{D9178CDC-2CFF-9A0C-BAA0-096CDDEC2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298" y="3692674"/>
              <a:ext cx="1720008" cy="172000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45C902-AD72-E609-9D70-18958BAB030C}"/>
              </a:ext>
            </a:extLst>
          </p:cNvPr>
          <p:cNvSpPr txBox="1"/>
          <p:nvPr/>
        </p:nvSpPr>
        <p:spPr>
          <a:xfrm>
            <a:off x="7710152" y="2655146"/>
            <a:ext cx="24742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pc="-300" dirty="0"/>
              <a:t>검증 실패 </a:t>
            </a:r>
            <a:endParaRPr lang="en-US" altLang="ko-KR" sz="3500" b="1" spc="-300" dirty="0"/>
          </a:p>
          <a:p>
            <a:pPr algn="ctr"/>
            <a:r>
              <a:rPr lang="ko-KR" altLang="en-US" sz="3500" b="1" spc="-300" dirty="0"/>
              <a:t>이미지의</a:t>
            </a:r>
            <a:endParaRPr lang="en-US" altLang="ko-KR" sz="3500" b="1" spc="-300" dirty="0"/>
          </a:p>
          <a:p>
            <a:pPr algn="ctr"/>
            <a:r>
              <a:rPr lang="ko-KR" altLang="en-US" sz="3500" b="1" spc="-300" dirty="0"/>
              <a:t>재생성 과정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02F9B7-E2B3-3A97-93A4-74103D2FECF7}"/>
              </a:ext>
            </a:extLst>
          </p:cNvPr>
          <p:cNvCxnSpPr>
            <a:cxnSpLocks/>
          </p:cNvCxnSpPr>
          <p:nvPr/>
        </p:nvCxnSpPr>
        <p:spPr>
          <a:xfrm>
            <a:off x="10093124" y="298854"/>
            <a:ext cx="0" cy="5339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A8333679-6BB7-7497-7C2C-83A87211C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629" y="5543356"/>
            <a:ext cx="3610577" cy="1030137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ECD5FD4-4FDC-BD7B-503E-6398DF47466D}"/>
              </a:ext>
            </a:extLst>
          </p:cNvPr>
          <p:cNvCxnSpPr>
            <a:cxnSpLocks/>
          </p:cNvCxnSpPr>
          <p:nvPr/>
        </p:nvCxnSpPr>
        <p:spPr>
          <a:xfrm flipH="1">
            <a:off x="9730596" y="6058424"/>
            <a:ext cx="453811" cy="5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7C57F2-BB63-5B51-7CE0-D08C27E0B168}"/>
              </a:ext>
            </a:extLst>
          </p:cNvPr>
          <p:cNvSpPr txBox="1"/>
          <p:nvPr/>
        </p:nvSpPr>
        <p:spPr>
          <a:xfrm>
            <a:off x="6943524" y="5069070"/>
            <a:ext cx="174278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b="1" dirty="0" err="1"/>
              <a:t>ViLT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검증 결과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66114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8063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AI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착시 </a:t>
            </a:r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캡차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파훼 성능에 대한 정량적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A7158-2BA0-6AEA-0635-93DC6D9F01AE}"/>
              </a:ext>
            </a:extLst>
          </p:cNvPr>
          <p:cNvSpPr txBox="1"/>
          <p:nvPr/>
        </p:nvSpPr>
        <p:spPr>
          <a:xfrm>
            <a:off x="7118408" y="4736680"/>
            <a:ext cx="39276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파훼가 불가능한 수준</a:t>
            </a:r>
            <a:endParaRPr lang="ko-KR" altLang="en-US" sz="3500" b="1" spc="-3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1E929B-E4CF-DEB0-489A-B2969E8FE1B9}"/>
              </a:ext>
            </a:extLst>
          </p:cNvPr>
          <p:cNvSpPr/>
          <p:nvPr/>
        </p:nvSpPr>
        <p:spPr>
          <a:xfrm>
            <a:off x="380463" y="3171597"/>
            <a:ext cx="5465375" cy="3315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7F38DB-406D-B5FB-D488-88C2DEB2B179}"/>
              </a:ext>
            </a:extLst>
          </p:cNvPr>
          <p:cNvSpPr/>
          <p:nvPr/>
        </p:nvSpPr>
        <p:spPr>
          <a:xfrm>
            <a:off x="694094" y="3485224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DBBCD8ED-B1B4-C2B4-34F1-517ACE005591}"/>
              </a:ext>
            </a:extLst>
          </p:cNvPr>
          <p:cNvSpPr txBox="1"/>
          <p:nvPr/>
        </p:nvSpPr>
        <p:spPr>
          <a:xfrm>
            <a:off x="2305877" y="5954843"/>
            <a:ext cx="161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spc="-300" dirty="0"/>
              <a:t>실험 결과 분석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C6269448-03DC-E0DB-6275-748E33962891}"/>
              </a:ext>
            </a:extLst>
          </p:cNvPr>
          <p:cNvSpPr txBox="1"/>
          <p:nvPr/>
        </p:nvSpPr>
        <p:spPr>
          <a:xfrm>
            <a:off x="853745" y="3567445"/>
            <a:ext cx="4584909" cy="2278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틀린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대부분 정답 없음 옵션 선택</a:t>
            </a:r>
            <a:endParaRPr lang="en-US" altLang="ko-KR" sz="2000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2000" i="1" dirty="0">
                <a:sym typeface="Wingdings" panose="05000000000000000000" pitchFamily="2" charset="2"/>
              </a:rPr>
              <a:t>정답을 맞힌 경우 우연에 의한 것이 아닌</a:t>
            </a:r>
            <a:r>
              <a:rPr lang="en-US" altLang="ko-KR" sz="2000" i="1" dirty="0"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000" i="1" dirty="0">
                <a:sym typeface="Wingdings" panose="05000000000000000000" pitchFamily="2" charset="2"/>
              </a:rPr>
              <a:t>확신을 가지고 판단하였다는 것을 확인함</a:t>
            </a:r>
            <a:endParaRPr lang="en-US" altLang="ko-KR" sz="2000" i="1" dirty="0">
              <a:sym typeface="Wingdings" panose="05000000000000000000" pitchFamily="2" charset="2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AI</a:t>
            </a:r>
            <a:r>
              <a:rPr lang="ko-KR" altLang="en-US" sz="2000" dirty="0"/>
              <a:t>의 오판은 </a:t>
            </a:r>
            <a:r>
              <a:rPr lang="ko-KR" altLang="en-US" sz="2000" dirty="0">
                <a:solidFill>
                  <a:srgbClr val="FF0000"/>
                </a:solidFill>
              </a:rPr>
              <a:t>예외적인 데이터를 </a:t>
            </a:r>
            <a:r>
              <a:rPr lang="ko-KR" altLang="en-US" sz="2000" dirty="0"/>
              <a:t>제외하고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     발견되지 않음</a:t>
            </a:r>
            <a:endParaRPr lang="en-US" altLang="ko-KR" sz="2000" dirty="0"/>
          </a:p>
        </p:txBody>
      </p:sp>
      <p:pic>
        <p:nvPicPr>
          <p:cNvPr id="21" name="그림 20" descr="차량, 육상 차량, 텍스트, 바퀴이(가) 표시된 사진&#10;&#10;자동 생성된 설명">
            <a:extLst>
              <a:ext uri="{FF2B5EF4-FFF2-40B4-BE49-F238E27FC236}">
                <a16:creationId xmlns:a16="http://schemas.microsoft.com/office/drawing/2014/main" id="{DF9298AA-2307-3823-C8B4-FA8E65D04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39" y="886489"/>
            <a:ext cx="2079488" cy="20794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BB3F75-6B3B-D391-D40D-90475AC424FB}"/>
              </a:ext>
            </a:extLst>
          </p:cNvPr>
          <p:cNvSpPr txBox="1"/>
          <p:nvPr/>
        </p:nvSpPr>
        <p:spPr>
          <a:xfrm>
            <a:off x="3222209" y="1510734"/>
            <a:ext cx="2089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FF0000"/>
                </a:solidFill>
              </a:rPr>
              <a:t>텍스트   프롬프트</a:t>
            </a:r>
            <a:r>
              <a:rPr lang="en-US" altLang="ko-KR" sz="2400" spc="-300" dirty="0">
                <a:solidFill>
                  <a:srgbClr val="FF0000"/>
                </a:solidFill>
              </a:rPr>
              <a:t>,</a:t>
            </a:r>
            <a:r>
              <a:rPr lang="ko-KR" altLang="en-US" sz="2400" spc="-300" dirty="0">
                <a:solidFill>
                  <a:srgbClr val="FF0000"/>
                </a:solidFill>
              </a:rPr>
              <a:t>    </a:t>
            </a:r>
            <a:endParaRPr lang="en-US" altLang="ko-KR" sz="2400" spc="-300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spc="-300" dirty="0">
                <a:solidFill>
                  <a:srgbClr val="FF0000"/>
                </a:solidFill>
              </a:rPr>
              <a:t>틀린   답안의   중복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930E3A-2BA6-D83A-7EB9-2F5FDE505172}"/>
              </a:ext>
            </a:extLst>
          </p:cNvPr>
          <p:cNvGrpSpPr/>
          <p:nvPr/>
        </p:nvGrpSpPr>
        <p:grpSpPr>
          <a:xfrm>
            <a:off x="6082140" y="2326786"/>
            <a:ext cx="6000215" cy="1782176"/>
            <a:chOff x="6110914" y="1399914"/>
            <a:chExt cx="6000215" cy="1782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A0360-E266-7A49-6D25-FA99062999F5}"/>
                </a:ext>
              </a:extLst>
            </p:cNvPr>
            <p:cNvSpPr txBox="1">
              <a:spLocks/>
            </p:cNvSpPr>
            <p:nvPr/>
          </p:nvSpPr>
          <p:spPr>
            <a:xfrm>
              <a:off x="6857040" y="1399914"/>
              <a:ext cx="4507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/>
                <a:t>ChatGPT-4  </a:t>
              </a:r>
              <a:r>
                <a:rPr lang="ko-KR" altLang="en-US" sz="2400" b="1" spc="-300" dirty="0"/>
                <a:t>및 </a:t>
              </a:r>
              <a:r>
                <a:rPr lang="en-US" altLang="ko-KR" sz="2400" b="1" spc="-300" dirty="0"/>
                <a:t>Bard</a:t>
              </a:r>
              <a:r>
                <a:rPr lang="ko-KR" altLang="en-US" sz="2400" b="1" spc="-300" dirty="0"/>
                <a:t>의 착시 </a:t>
              </a:r>
              <a:r>
                <a:rPr lang="ko-KR" altLang="en-US" sz="2400" b="1" spc="-300" dirty="0" err="1"/>
                <a:t>캡차</a:t>
              </a:r>
              <a:r>
                <a:rPr lang="ko-KR" altLang="en-US" sz="2400" b="1" spc="-300" dirty="0"/>
                <a:t> 파훼 성능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4DF825A-ED0C-EA6C-BECA-685194BD3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914" y="1861579"/>
              <a:ext cx="6000215" cy="1320511"/>
            </a:xfrm>
            <a:prstGeom prst="rect">
              <a:avLst/>
            </a:prstGeom>
          </p:spPr>
        </p:pic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5339C54-6E21-731D-BEC9-7DFAB3BFE1EB}"/>
              </a:ext>
            </a:extLst>
          </p:cNvPr>
          <p:cNvCxnSpPr>
            <a:cxnSpLocks/>
          </p:cNvCxnSpPr>
          <p:nvPr/>
        </p:nvCxnSpPr>
        <p:spPr>
          <a:xfrm>
            <a:off x="5975232" y="1024999"/>
            <a:ext cx="0" cy="53915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5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4613" y="2505670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9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74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ADE90E-164E-BAB4-5940-F5CD7B030AFD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8A09AE-A571-641B-01B8-C04F402ABA10}"/>
              </a:ext>
            </a:extLst>
          </p:cNvPr>
          <p:cNvSpPr/>
          <p:nvPr/>
        </p:nvSpPr>
        <p:spPr>
          <a:xfrm>
            <a:off x="331176" y="1192403"/>
            <a:ext cx="11563839" cy="54037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AB9F16-DAB7-AC60-1F3F-EE69A1BE46F1}"/>
              </a:ext>
            </a:extLst>
          </p:cNvPr>
          <p:cNvSpPr/>
          <p:nvPr/>
        </p:nvSpPr>
        <p:spPr>
          <a:xfrm>
            <a:off x="617415" y="1471524"/>
            <a:ext cx="10959485" cy="484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98DD8-A991-BE98-93E8-F85E01D427FE}"/>
              </a:ext>
            </a:extLst>
          </p:cNvPr>
          <p:cNvSpPr txBox="1"/>
          <p:nvPr/>
        </p:nvSpPr>
        <p:spPr>
          <a:xfrm>
            <a:off x="854928" y="2028077"/>
            <a:ext cx="10834438" cy="373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발전하는 </a:t>
            </a:r>
            <a:r>
              <a:rPr lang="en-US" altLang="ko-KR" sz="2000" dirty="0"/>
              <a:t>AI</a:t>
            </a:r>
            <a:r>
              <a:rPr lang="ko-KR" altLang="en-US" sz="2000" dirty="0"/>
              <a:t>를 활용한 </a:t>
            </a:r>
            <a:r>
              <a:rPr lang="ko-KR" altLang="en-US" sz="2000" dirty="0" err="1"/>
              <a:t>캡차의</a:t>
            </a:r>
            <a:r>
              <a:rPr lang="ko-KR" altLang="en-US" sz="2000" dirty="0"/>
              <a:t> 파훼가 심각한 보안 문제임을 파악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착시 현상을 이용한 </a:t>
            </a:r>
            <a:r>
              <a:rPr lang="ko-KR" altLang="en-US" sz="2000" dirty="0" err="1"/>
              <a:t>캡차의</a:t>
            </a:r>
            <a:r>
              <a:rPr lang="ko-KR" altLang="en-US" sz="2000" dirty="0"/>
              <a:t> 개발 방법을 제시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및 </a:t>
            </a:r>
            <a:r>
              <a:rPr lang="en-US" altLang="ko-KR" sz="2000" dirty="0" err="1"/>
              <a:t>DreamBooth</a:t>
            </a:r>
            <a:r>
              <a:rPr lang="en-US" altLang="ko-KR" sz="2000" dirty="0"/>
              <a:t>, ControlNet </a:t>
            </a:r>
            <a:r>
              <a:rPr lang="ko-KR" altLang="en-US" sz="2000" dirty="0"/>
              <a:t>등을 사용해 착시 </a:t>
            </a:r>
            <a:r>
              <a:rPr lang="ko-KR" altLang="en-US" sz="2000" dirty="0" err="1"/>
              <a:t>캡차</a:t>
            </a:r>
            <a:r>
              <a:rPr lang="ko-KR" altLang="en-US" sz="2000" dirty="0"/>
              <a:t> 챌린지 개발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현존하는 </a:t>
            </a:r>
            <a:r>
              <a:rPr lang="en-US" altLang="ko-KR" sz="2000" dirty="0"/>
              <a:t>Multimodal AI </a:t>
            </a:r>
            <a:r>
              <a:rPr lang="ko-KR" altLang="en-US" sz="2000" dirty="0"/>
              <a:t>모델 중 가장 성능이 좋은 </a:t>
            </a:r>
            <a:r>
              <a:rPr lang="en-US" altLang="ko-KR" sz="2000" dirty="0"/>
              <a:t>GPT-4 </a:t>
            </a:r>
            <a:r>
              <a:rPr lang="ko-KR" altLang="en-US" sz="2000" dirty="0"/>
              <a:t>및 </a:t>
            </a:r>
            <a:r>
              <a:rPr lang="en-US" altLang="ko-KR" sz="2000" dirty="0" err="1"/>
              <a:t>PaLM</a:t>
            </a:r>
            <a:r>
              <a:rPr lang="ko-KR" altLang="en-US" sz="2000" dirty="0"/>
              <a:t>을 사용하여 실험을 진행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AI</a:t>
            </a:r>
            <a:r>
              <a:rPr lang="ko-KR" altLang="en-US" sz="2000" dirty="0"/>
              <a:t>는 착시 </a:t>
            </a:r>
            <a:r>
              <a:rPr lang="ko-KR" altLang="en-US" sz="2000" dirty="0" err="1"/>
              <a:t>캡차</a:t>
            </a:r>
            <a:r>
              <a:rPr lang="ko-KR" altLang="en-US" sz="2000" dirty="0"/>
              <a:t> 챌린지를 파훼 하지 못한다는 사실 입증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사람은 큰 문제 없이 해결 가능함을 확인함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추후 </a:t>
            </a:r>
            <a:r>
              <a:rPr lang="en-US" altLang="ko-KR" sz="2000" dirty="0"/>
              <a:t>Universal Adversarial Perturbation </a:t>
            </a:r>
            <a:r>
              <a:rPr lang="ko-KR" altLang="en-US" sz="2000" dirty="0"/>
              <a:t>등을 통해 착시 </a:t>
            </a:r>
            <a:r>
              <a:rPr lang="ko-KR" altLang="en-US" sz="2000" dirty="0" err="1"/>
              <a:t>캡차</a:t>
            </a:r>
            <a:r>
              <a:rPr lang="ko-KR" altLang="en-US" sz="2000" dirty="0"/>
              <a:t> 챌린지의 보안 강화 가능</a:t>
            </a:r>
            <a:endParaRPr lang="en-US" altLang="ko-KR" sz="2000" dirty="0"/>
          </a:p>
          <a:p>
            <a:pPr marL="355600" indent="-355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착시 </a:t>
            </a:r>
            <a:r>
              <a:rPr lang="ko-KR" altLang="en-US" sz="2000" dirty="0" err="1"/>
              <a:t>캡차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제공하여 자동화 프로그램에 의한 피해 최소화 도모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6951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442157" y="5579801"/>
            <a:ext cx="930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자동화 프로그램의 등장으로 인한 막대한 피해 발생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CD0845-088C-508C-872D-AD17B42D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9" y="3425451"/>
            <a:ext cx="9490549" cy="15844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FEE35B-28B7-51C6-B8CB-088757E1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9" y="2191705"/>
            <a:ext cx="7486815" cy="12372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001055-D42B-7428-D4D9-FE8C497C9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28" y="1189485"/>
            <a:ext cx="9258245" cy="8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863522" y="5588428"/>
            <a:ext cx="84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웹 상의 자동화 프로그램을 차단하기 위한  </a:t>
            </a:r>
            <a:endParaRPr lang="en-US" altLang="ko-KR" sz="3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다양한 </a:t>
            </a:r>
            <a:r>
              <a:rPr lang="en-US" altLang="ko-KR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CAPTCHA </a:t>
            </a:r>
            <a:r>
              <a:rPr lang="ko-KR" altLang="en-US" sz="3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테스트의 개발</a:t>
            </a:r>
          </a:p>
        </p:txBody>
      </p:sp>
      <p:pic>
        <p:nvPicPr>
          <p:cNvPr id="1028" name="Picture 4" descr="How to Choose a CAPTCHA in WPForms">
            <a:extLst>
              <a:ext uri="{FF2B5EF4-FFF2-40B4-BE49-F238E27FC236}">
                <a16:creationId xmlns:a16="http://schemas.microsoft.com/office/drawing/2014/main" id="{B16DFE40-681E-D7DB-8576-822B6B5E6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0" y="1233365"/>
            <a:ext cx="2719004" cy="393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835D34-7098-2730-6444-4DCE1A90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83" y="121666"/>
            <a:ext cx="3047442" cy="77595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EF0219-3E7D-D1EB-BA0D-53D2C13D5E1D}"/>
              </a:ext>
            </a:extLst>
          </p:cNvPr>
          <p:cNvGrpSpPr/>
          <p:nvPr/>
        </p:nvGrpSpPr>
        <p:grpSpPr>
          <a:xfrm>
            <a:off x="7838279" y="1011323"/>
            <a:ext cx="3936773" cy="1065609"/>
            <a:chOff x="2783292" y="2711433"/>
            <a:chExt cx="7545184" cy="204233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355244-1F76-5307-FEF9-33037ECA0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466"/>
            <a:stretch/>
          </p:blipFill>
          <p:spPr>
            <a:xfrm>
              <a:off x="2783292" y="2711433"/>
              <a:ext cx="7123857" cy="20423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46346DD-6535-26C9-36B9-7CF76F2D9B53}"/>
                </a:ext>
              </a:extLst>
            </p:cNvPr>
            <p:cNvSpPr/>
            <p:nvPr/>
          </p:nvSpPr>
          <p:spPr>
            <a:xfrm>
              <a:off x="8134709" y="2756622"/>
              <a:ext cx="2193767" cy="1380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Replacing Captcha with hCaptcha in Intelligent Advisor -  Intelligent-Advisor.com">
            <a:extLst>
              <a:ext uri="{FF2B5EF4-FFF2-40B4-BE49-F238E27FC236}">
                <a16:creationId xmlns:a16="http://schemas.microsoft.com/office/drawing/2014/main" id="{FAC832BF-8EEE-5553-60E0-D861AFC4F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4524" y="1177771"/>
            <a:ext cx="2712954" cy="404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보안기술 '캡차' 뚫는 인공지능 나왔다 : 동아사이언스">
            <a:extLst>
              <a:ext uri="{FF2B5EF4-FFF2-40B4-BE49-F238E27FC236}">
                <a16:creationId xmlns:a16="http://schemas.microsoft.com/office/drawing/2014/main" id="{B2D65368-C53A-6DC9-76A0-D0FA55D5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83" y="2147777"/>
            <a:ext cx="3379806" cy="316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8831D-8393-A466-08E7-0513AFDF461F}"/>
              </a:ext>
            </a:extLst>
          </p:cNvPr>
          <p:cNvSpPr txBox="1"/>
          <p:nvPr/>
        </p:nvSpPr>
        <p:spPr>
          <a:xfrm>
            <a:off x="1863522" y="4949650"/>
            <a:ext cx="8464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성능이 뛰어난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Vision AI 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및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Multimodal AI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의 발전</a:t>
            </a:r>
            <a:endParaRPr lang="en-US" altLang="ko-KR" sz="2800" b="1" spc="-3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  <a:p>
            <a:pPr algn="ctr"/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&amp; 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이를 이용한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CAPTCHA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파훼 서비스의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6D4C2-EE85-6B0F-F27D-FF0A361A14B5}"/>
              </a:ext>
            </a:extLst>
          </p:cNvPr>
          <p:cNvSpPr txBox="1"/>
          <p:nvPr/>
        </p:nvSpPr>
        <p:spPr>
          <a:xfrm>
            <a:off x="952679" y="5837964"/>
            <a:ext cx="10286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기존 </a:t>
            </a:r>
            <a:r>
              <a:rPr lang="en-US" altLang="ko-KR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CAPTCHA </a:t>
            </a:r>
            <a:r>
              <a:rPr lang="ko-KR" altLang="en-US" sz="5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서비스의 효과 </a:t>
            </a:r>
            <a:r>
              <a:rPr lang="ko-KR" altLang="en-US" sz="5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상실</a:t>
            </a:r>
            <a:endParaRPr lang="ko-KR" altLang="en-US" sz="5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Download OpenAI Logo PNG Transparent Background 5192 × 5192, SVG, EPS for  free">
            <a:extLst>
              <a:ext uri="{FF2B5EF4-FFF2-40B4-BE49-F238E27FC236}">
                <a16:creationId xmlns:a16="http://schemas.microsoft.com/office/drawing/2014/main" id="{1FD7200A-1696-46E1-74DE-122FDC86A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679" y="862229"/>
            <a:ext cx="3886740" cy="11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rd Logo PNG Images With Transparent Background">
            <a:extLst>
              <a:ext uri="{FF2B5EF4-FFF2-40B4-BE49-F238E27FC236}">
                <a16:creationId xmlns:a16="http://schemas.microsoft.com/office/drawing/2014/main" id="{4E5A3782-1E17-569C-84B5-73B2CCC4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79" y="2175475"/>
            <a:ext cx="3336989" cy="11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Revolutionizing 3D Printing Quality Assurance with YOLOv8: A Technical Deep  Dive | by Saad Afridi | Medium">
            <a:extLst>
              <a:ext uri="{FF2B5EF4-FFF2-40B4-BE49-F238E27FC236}">
                <a16:creationId xmlns:a16="http://schemas.microsoft.com/office/drawing/2014/main" id="{8723B001-E581-0A08-4D75-881990E39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73" y="3429000"/>
            <a:ext cx="4114152" cy="127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2A3E67-3662-7E00-24E3-5A07DF44F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893" y="1617542"/>
            <a:ext cx="6005365" cy="3185049"/>
          </a:xfrm>
          <a:prstGeom prst="rect">
            <a:avLst/>
          </a:prstGeom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F42F45CE-B95C-B1BF-2AF6-B859A97F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11" y="126695"/>
            <a:ext cx="2938163" cy="8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3ACF63ED-FAA4-9489-4C18-4995A2FC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74" y="1125846"/>
            <a:ext cx="28575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44DBAD-8AC9-52A0-4E44-3502EDB2421A}"/>
              </a:ext>
            </a:extLst>
          </p:cNvPr>
          <p:cNvCxnSpPr/>
          <p:nvPr/>
        </p:nvCxnSpPr>
        <p:spPr>
          <a:xfrm>
            <a:off x="5244860" y="362309"/>
            <a:ext cx="0" cy="44402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90882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49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Stable Diffusion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4856887" y="5812953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Latent Diffusion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3F2BD0-464A-D3A5-FF19-6384278E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35" y="1592985"/>
            <a:ext cx="10135125" cy="398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0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576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ControlNet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10061-692B-7EE3-F1E9-5563802E4975}"/>
              </a:ext>
            </a:extLst>
          </p:cNvPr>
          <p:cNvSpPr txBox="1"/>
          <p:nvPr/>
        </p:nvSpPr>
        <p:spPr>
          <a:xfrm>
            <a:off x="2540379" y="5630921"/>
            <a:ext cx="7111241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/>
              <a:t>다양한 종류의 레퍼런스 이미지 사용 가능</a:t>
            </a:r>
            <a:endParaRPr lang="en-US" altLang="ko-KR" sz="3200" b="1" spc="-300" dirty="0"/>
          </a:p>
          <a:p>
            <a:pPr algn="ctr"/>
            <a:r>
              <a:rPr lang="en-US" altLang="ko-KR" sz="3500" b="1" spc="-300" dirty="0">
                <a:sym typeface="Wingdings" panose="05000000000000000000" pitchFamily="2" charset="2"/>
              </a:rPr>
              <a:t> </a:t>
            </a:r>
            <a:r>
              <a:rPr lang="ko-KR" altLang="en-US" sz="3500" b="1" spc="-300" dirty="0">
                <a:sym typeface="Wingdings" panose="05000000000000000000" pitchFamily="2" charset="2"/>
              </a:rPr>
              <a:t>착시 현상 유발하는 </a:t>
            </a:r>
            <a:r>
              <a:rPr lang="en-US" altLang="ko-KR" sz="3500" b="1" spc="-300" dirty="0">
                <a:sym typeface="Wingdings" panose="05000000000000000000" pitchFamily="2" charset="2"/>
              </a:rPr>
              <a:t>ControlNet</a:t>
            </a:r>
            <a:r>
              <a:rPr lang="ko-KR" altLang="en-US" sz="3500" b="1" spc="-300" dirty="0">
                <a:sym typeface="Wingdings" panose="05000000000000000000" pitchFamily="2" charset="2"/>
              </a:rPr>
              <a:t> 모델 사용</a:t>
            </a:r>
            <a:endParaRPr lang="ko-KR" altLang="en-US" sz="3500" b="1" spc="-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219A64-4F8E-B678-FE20-3463299B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81" y="298854"/>
            <a:ext cx="5639392" cy="2488721"/>
          </a:xfrm>
          <a:prstGeom prst="rect">
            <a:avLst/>
          </a:prstGeom>
          <a:ln w="38100">
            <a:solidFill>
              <a:srgbClr val="8FBB7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1D1151-EE7B-64BF-700A-7D259452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81" y="3031543"/>
            <a:ext cx="5639391" cy="2493154"/>
          </a:xfrm>
          <a:prstGeom prst="rect">
            <a:avLst/>
          </a:prstGeom>
          <a:ln w="38100">
            <a:solidFill>
              <a:srgbClr val="8FBB76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F7C2EE-C464-923B-CB2F-B3AE55D5C2E2}"/>
              </a:ext>
            </a:extLst>
          </p:cNvPr>
          <p:cNvSpPr/>
          <p:nvPr/>
        </p:nvSpPr>
        <p:spPr>
          <a:xfrm>
            <a:off x="1423358" y="2605177"/>
            <a:ext cx="750499" cy="100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0" descr="Stable Diffusion — ControlNet Clearly Explained! | by Steins | Medium">
            <a:extLst>
              <a:ext uri="{FF2B5EF4-FFF2-40B4-BE49-F238E27FC236}">
                <a16:creationId xmlns:a16="http://schemas.microsoft.com/office/drawing/2014/main" id="{230B3ED3-0759-3B3E-92DE-266F309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8930" y="1089671"/>
            <a:ext cx="3874514" cy="4435026"/>
          </a:xfrm>
          <a:prstGeom prst="rect">
            <a:avLst/>
          </a:prstGeom>
          <a:noFill/>
          <a:ln w="38100">
            <a:solidFill>
              <a:srgbClr val="8FBB7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7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641</Words>
  <Application>Microsoft Office PowerPoint</Application>
  <PresentationFormat>와이드스크린</PresentationFormat>
  <Paragraphs>142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Pretendard ExtraBold</vt:lpstr>
      <vt:lpstr>Wingdings</vt:lpstr>
      <vt:lpstr>Arial</vt:lpstr>
      <vt:lpstr>Cambria Math</vt:lpstr>
      <vt:lpstr>맑은 고딕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566</cp:revision>
  <dcterms:created xsi:type="dcterms:W3CDTF">2022-08-02T00:37:12Z</dcterms:created>
  <dcterms:modified xsi:type="dcterms:W3CDTF">2023-12-25T11:35:24Z</dcterms:modified>
</cp:coreProperties>
</file>